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7" r:id="rId2"/>
    <p:sldId id="266" r:id="rId3"/>
    <p:sldId id="263" r:id="rId4"/>
    <p:sldId id="267" r:id="rId5"/>
    <p:sldId id="268" r:id="rId6"/>
  </p:sldIdLst>
  <p:sldSz cx="8953500" cy="750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uidelines" id="{9268B9C4-325C-4793-97F8-5B87B0BAC97D}">
          <p14:sldIdLst>
            <p14:sldId id="257"/>
          </p14:sldIdLst>
        </p14:section>
        <p14:section name="Committee: 1 Chair, 1 Co-Chair, 1 Member" id="{18355A3F-8589-458C-85F5-26B3C453B462}">
          <p14:sldIdLst>
            <p14:sldId id="266"/>
          </p14:sldIdLst>
        </p14:section>
        <p14:section name="Committee: 1 Chair &amp; 2 Members" id="{C826EB89-ACFE-4E74-8125-4181E1FC0EE2}">
          <p14:sldIdLst>
            <p14:sldId id="263"/>
          </p14:sldIdLst>
        </p14:section>
        <p14:section name="Committee: 1 Chair, 1 Co-Chair, 2 Members" id="{13D704A3-BEC1-4DD6-BE58-9EF62FCC6918}">
          <p14:sldIdLst>
            <p14:sldId id="267"/>
          </p14:sldIdLst>
        </p14:section>
        <p14:section name="Committee: 1 Chair, 3 Members" id="{62BC4995-8451-4AA9-9806-86BB9A16DDE2}">
          <p14:sldIdLst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28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163" autoAdjust="0"/>
  </p:normalViewPr>
  <p:slideViewPr>
    <p:cSldViewPr snapToGrid="0">
      <p:cViewPr varScale="1">
        <p:scale>
          <a:sx n="102" d="100"/>
          <a:sy n="102" d="100"/>
        </p:scale>
        <p:origin x="1980" y="102"/>
      </p:cViewPr>
      <p:guideLst>
        <p:guide orient="horz" pos="2387"/>
        <p:guide pos="28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65C03-C703-40A0-8DB8-F7ED3307B308}" type="datetimeFigureOut">
              <a:rPr lang="en-PH" smtClean="0"/>
              <a:t>05/12/2024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89088" y="1143000"/>
            <a:ext cx="36798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84D86-5717-4E6C-A424-E734D638DA2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89445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Facebook post: https://</a:t>
            </a:r>
            <a:r>
              <a:rPr lang="en-US" dirty="0" err="1"/>
              <a:t>www.facebook.com</a:t>
            </a:r>
            <a:r>
              <a:rPr lang="en-US" dirty="0"/>
              <a:t>/</a:t>
            </a:r>
            <a:r>
              <a:rPr lang="en-US" dirty="0" err="1"/>
              <a:t>UPLBGradSch</a:t>
            </a:r>
            <a:r>
              <a:rPr lang="en-US" dirty="0"/>
              <a:t>/posts/pfbid02fg8rsnEgT9fgFmtdXt4bGTojASNqp53beQuN29cuTLdHwaZf4s9ahsEjioc3kMKol</a:t>
            </a: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685800"/>
            <a:ext cx="4089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>
          <a:extLst>
            <a:ext uri="{FF2B5EF4-FFF2-40B4-BE49-F238E27FC236}">
              <a16:creationId xmlns:a16="http://schemas.microsoft.com/office/drawing/2014/main" id="{2896430A-EFED-01AB-9C09-1FFA62B425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>
            <a:extLst>
              <a:ext uri="{FF2B5EF4-FFF2-40B4-BE49-F238E27FC236}">
                <a16:creationId xmlns:a16="http://schemas.microsoft.com/office/drawing/2014/main" id="{008EE101-4E23-0926-28A2-FCC61AC236C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7" name="Google Shape;97;p2:notes">
            <a:extLst>
              <a:ext uri="{FF2B5EF4-FFF2-40B4-BE49-F238E27FC236}">
                <a16:creationId xmlns:a16="http://schemas.microsoft.com/office/drawing/2014/main" id="{BDE02984-B495-68C0-594D-26B31457D10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685800"/>
            <a:ext cx="4089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16797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>
          <a:extLst>
            <a:ext uri="{FF2B5EF4-FFF2-40B4-BE49-F238E27FC236}">
              <a16:creationId xmlns:a16="http://schemas.microsoft.com/office/drawing/2014/main" id="{2688829B-74E5-D11E-13C8-A55307416E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>
            <a:extLst>
              <a:ext uri="{FF2B5EF4-FFF2-40B4-BE49-F238E27FC236}">
                <a16:creationId xmlns:a16="http://schemas.microsoft.com/office/drawing/2014/main" id="{4D21CA0C-4334-A7A0-91E8-38D423898B9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7" name="Google Shape;97;p2:notes">
            <a:extLst>
              <a:ext uri="{FF2B5EF4-FFF2-40B4-BE49-F238E27FC236}">
                <a16:creationId xmlns:a16="http://schemas.microsoft.com/office/drawing/2014/main" id="{C4CE0D33-F582-8280-EED0-D29857CB873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685800"/>
            <a:ext cx="4089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721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>
          <a:extLst>
            <a:ext uri="{FF2B5EF4-FFF2-40B4-BE49-F238E27FC236}">
              <a16:creationId xmlns:a16="http://schemas.microsoft.com/office/drawing/2014/main" id="{1AFB8C1A-058C-A704-C3E2-D0C8BAE997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>
            <a:extLst>
              <a:ext uri="{FF2B5EF4-FFF2-40B4-BE49-F238E27FC236}">
                <a16:creationId xmlns:a16="http://schemas.microsoft.com/office/drawing/2014/main" id="{2DA2872A-06F8-A98D-1011-BC7C1C2E560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7" name="Google Shape;97;p2:notes">
            <a:extLst>
              <a:ext uri="{FF2B5EF4-FFF2-40B4-BE49-F238E27FC236}">
                <a16:creationId xmlns:a16="http://schemas.microsoft.com/office/drawing/2014/main" id="{1ED0D621-B857-4749-F674-3408AE9D668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685800"/>
            <a:ext cx="4089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243973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>
          <a:extLst>
            <a:ext uri="{FF2B5EF4-FFF2-40B4-BE49-F238E27FC236}">
              <a16:creationId xmlns:a16="http://schemas.microsoft.com/office/drawing/2014/main" id="{90EF673C-C6DF-5A65-7199-A34F21B0D6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>
            <a:extLst>
              <a:ext uri="{FF2B5EF4-FFF2-40B4-BE49-F238E27FC236}">
                <a16:creationId xmlns:a16="http://schemas.microsoft.com/office/drawing/2014/main" id="{E4469A68-DAC3-39C9-A942-4C7AF5213C7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7" name="Google Shape;97;p2:notes">
            <a:extLst>
              <a:ext uri="{FF2B5EF4-FFF2-40B4-BE49-F238E27FC236}">
                <a16:creationId xmlns:a16="http://schemas.microsoft.com/office/drawing/2014/main" id="{E9EAD7BE-F8FC-260F-D7DA-1510E1655A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685800"/>
            <a:ext cx="4089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90188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35707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64" userDrawn="1">
          <p15:clr>
            <a:srgbClr val="FBAE40"/>
          </p15:clr>
        </p15:guide>
        <p15:guide id="2" pos="282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930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3237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71951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0168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5810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7035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019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95305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4347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07398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5085685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rive.google.com/drive/folders/1hndkQi4QmpUY_uKLaLh987MFYsALIJNl?usp=shari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-47625" y="5551225"/>
            <a:ext cx="7626740" cy="1244142"/>
          </a:xfrm>
          <a:prstGeom prst="rect">
            <a:avLst/>
          </a:prstGeom>
          <a:solidFill>
            <a:srgbClr val="FFB61C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 rot="64987">
            <a:off x="-2546571" y="-1688785"/>
            <a:ext cx="3387782" cy="2853918"/>
          </a:xfrm>
          <a:custGeom>
            <a:avLst/>
            <a:gdLst/>
            <a:ahLst/>
            <a:cxnLst/>
            <a:rect l="l" t="t" r="r" b="b"/>
            <a:pathLst>
              <a:path w="6377024" h="5372100" extrusionOk="0">
                <a:moveTo>
                  <a:pt x="4826353" y="0"/>
                </a:moveTo>
                <a:lnTo>
                  <a:pt x="1560830" y="0"/>
                </a:lnTo>
                <a:lnTo>
                  <a:pt x="1550670" y="0"/>
                </a:lnTo>
                <a:lnTo>
                  <a:pt x="0" y="2686050"/>
                </a:lnTo>
                <a:lnTo>
                  <a:pt x="1550670" y="5372100"/>
                </a:lnTo>
                <a:lnTo>
                  <a:pt x="1560830" y="5372100"/>
                </a:lnTo>
                <a:lnTo>
                  <a:pt x="4825084" y="5372100"/>
                </a:lnTo>
                <a:lnTo>
                  <a:pt x="4826353" y="5372100"/>
                </a:lnTo>
                <a:lnTo>
                  <a:pt x="6377024" y="2686050"/>
                </a:lnTo>
                <a:lnTo>
                  <a:pt x="4826353" y="0"/>
                </a:lnTo>
                <a:close/>
              </a:path>
            </a:pathLst>
          </a:custGeom>
          <a:solidFill>
            <a:srgbClr val="8D133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 rot="5400000">
            <a:off x="3636566" y="6252644"/>
            <a:ext cx="455984" cy="530985"/>
          </a:xfrm>
          <a:custGeom>
            <a:avLst/>
            <a:gdLst/>
            <a:ahLst/>
            <a:cxnLst/>
            <a:rect l="l" t="t" r="r" b="b"/>
            <a:pathLst>
              <a:path w="455984" h="530985" extrusionOk="0">
                <a:moveTo>
                  <a:pt x="0" y="0"/>
                </a:moveTo>
                <a:lnTo>
                  <a:pt x="455984" y="0"/>
                </a:lnTo>
                <a:lnTo>
                  <a:pt x="455984" y="530986"/>
                </a:lnTo>
                <a:lnTo>
                  <a:pt x="0" y="53098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0" name="Google Shape;90;p1"/>
          <p:cNvGrpSpPr/>
          <p:nvPr/>
        </p:nvGrpSpPr>
        <p:grpSpPr>
          <a:xfrm rot="5400000">
            <a:off x="5988695" y="6405569"/>
            <a:ext cx="2251703" cy="4013026"/>
            <a:chOff x="0" y="-57150"/>
            <a:chExt cx="812800" cy="1448583"/>
          </a:xfrm>
        </p:grpSpPr>
        <p:sp>
          <p:nvSpPr>
            <p:cNvPr id="91" name="Google Shape;91;p1"/>
            <p:cNvSpPr/>
            <p:nvPr/>
          </p:nvSpPr>
          <p:spPr>
            <a:xfrm>
              <a:off x="0" y="0"/>
              <a:ext cx="79222" cy="1391433"/>
            </a:xfrm>
            <a:custGeom>
              <a:avLst/>
              <a:gdLst/>
              <a:ahLst/>
              <a:cxnLst/>
              <a:rect l="l" t="t" r="r" b="b"/>
              <a:pathLst>
                <a:path w="79222" h="1391433" extrusionOk="0">
                  <a:moveTo>
                    <a:pt x="0" y="0"/>
                  </a:moveTo>
                  <a:lnTo>
                    <a:pt x="79222" y="0"/>
                  </a:lnTo>
                  <a:lnTo>
                    <a:pt x="79222" y="1391433"/>
                  </a:lnTo>
                  <a:lnTo>
                    <a:pt x="0" y="1391433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1"/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5" name="Google Shape;95;p1"/>
          <p:cNvSpPr txBox="1"/>
          <p:nvPr/>
        </p:nvSpPr>
        <p:spPr>
          <a:xfrm>
            <a:off x="5154426" y="7127908"/>
            <a:ext cx="1688783" cy="18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222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6" name="Google Shape;96;p1"/>
          <p:cNvGrpSpPr/>
          <p:nvPr/>
        </p:nvGrpSpPr>
        <p:grpSpPr>
          <a:xfrm>
            <a:off x="8678276" y="1412231"/>
            <a:ext cx="2251711" cy="6058424"/>
            <a:chOff x="0" y="-57150"/>
            <a:chExt cx="812800" cy="2186910"/>
          </a:xfrm>
        </p:grpSpPr>
        <p:sp>
          <p:nvSpPr>
            <p:cNvPr id="97" name="Google Shape;97;p1"/>
            <p:cNvSpPr/>
            <p:nvPr/>
          </p:nvSpPr>
          <p:spPr>
            <a:xfrm>
              <a:off x="0" y="0"/>
              <a:ext cx="102692" cy="2129760"/>
            </a:xfrm>
            <a:custGeom>
              <a:avLst/>
              <a:gdLst/>
              <a:ahLst/>
              <a:cxnLst/>
              <a:rect l="l" t="t" r="r" b="b"/>
              <a:pathLst>
                <a:path w="102692" h="2129760" extrusionOk="0">
                  <a:moveTo>
                    <a:pt x="0" y="0"/>
                  </a:moveTo>
                  <a:lnTo>
                    <a:pt x="102692" y="0"/>
                  </a:lnTo>
                  <a:lnTo>
                    <a:pt x="102692" y="2129760"/>
                  </a:lnTo>
                  <a:lnTo>
                    <a:pt x="0" y="2129760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1"/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Google Shape;87;p1">
            <a:extLst>
              <a:ext uri="{FF2B5EF4-FFF2-40B4-BE49-F238E27FC236}">
                <a16:creationId xmlns:a16="http://schemas.microsoft.com/office/drawing/2014/main" id="{2930B1F7-01D2-74A1-737A-D70D8C44D626}"/>
              </a:ext>
            </a:extLst>
          </p:cNvPr>
          <p:cNvSpPr/>
          <p:nvPr/>
        </p:nvSpPr>
        <p:spPr>
          <a:xfrm>
            <a:off x="332100" y="185980"/>
            <a:ext cx="8346175" cy="6929773"/>
          </a:xfrm>
          <a:custGeom>
            <a:avLst/>
            <a:gdLst/>
            <a:ahLst/>
            <a:cxnLst/>
            <a:rect l="l" t="t" r="r" b="b"/>
            <a:pathLst>
              <a:path w="3009375" h="2330844" extrusionOk="0">
                <a:moveTo>
                  <a:pt x="0" y="0"/>
                </a:moveTo>
                <a:lnTo>
                  <a:pt x="3009375" y="0"/>
                </a:lnTo>
                <a:lnTo>
                  <a:pt x="3009375" y="2330844"/>
                </a:lnTo>
                <a:lnTo>
                  <a:pt x="0" y="2330844"/>
                </a:lnTo>
                <a:close/>
              </a:path>
            </a:pathLst>
          </a:custGeom>
          <a:solidFill>
            <a:srgbClr val="FFFFFF"/>
          </a:solidFill>
          <a:ln w="9525" cap="sq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89;p1">
            <a:extLst>
              <a:ext uri="{FF2B5EF4-FFF2-40B4-BE49-F238E27FC236}">
                <a16:creationId xmlns:a16="http://schemas.microsoft.com/office/drawing/2014/main" id="{E1D2978D-B420-ABD4-3C75-8FDA7524F519}"/>
              </a:ext>
            </a:extLst>
          </p:cNvPr>
          <p:cNvSpPr txBox="1"/>
          <p:nvPr/>
        </p:nvSpPr>
        <p:spPr>
          <a:xfrm>
            <a:off x="608789" y="2541289"/>
            <a:ext cx="7587300" cy="4131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560634" marR="0" lvl="1" indent="-330200" algn="l" defTabSz="914400" rtl="0" eaLnBrk="1" fontAlgn="auto" latinLnBrk="0" hangingPunct="1">
              <a:lnSpc>
                <a:spcPct val="1568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venir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Download and install the fonts provided in this folder: </a:t>
            </a:r>
            <a:r>
              <a:rPr kumimoji="0" lang="en-US" sz="1100" b="1" i="1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https://drive.google.com/drive/folders/1hndkQi4QmpUY_uKLaLh987MFYsALIJNl?usp=sharing</a:t>
            </a:r>
            <a:endParaRPr kumimoji="0" sz="11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560634" marR="0" lvl="1" indent="-330200" algn="l" defTabSz="914400" rtl="0" eaLnBrk="1" fontAlgn="auto" latinLnBrk="0" hangingPunct="1">
              <a:lnSpc>
                <a:spcPct val="1568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venir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Download this file and open it in Microsoft PowerPoint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560634" marR="0" lvl="1" indent="-330200" algn="l" defTabSz="914400" rtl="0" eaLnBrk="1" fontAlgn="auto" latinLnBrk="0" hangingPunct="1">
              <a:lnSpc>
                <a:spcPct val="1568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venir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Replace the information such as your Name, Program, Study Title, Members of the Committee, Date, Time, and Venue. </a:t>
            </a:r>
          </a:p>
          <a:p>
            <a:pPr marL="560634" marR="0" lvl="1" indent="-330200" algn="l" defTabSz="914400" rtl="0" eaLnBrk="1" fontAlgn="auto" latinLnBrk="0" hangingPunct="1">
              <a:lnSpc>
                <a:spcPct val="1568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venir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Do not change any font, size, or color. Do not add any logo.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560634" marR="0" lvl="1" indent="-330200" algn="l" defTabSz="914400" rtl="0" eaLnBrk="1" fontAlgn="auto" latinLnBrk="0" hangingPunct="1">
              <a:lnSpc>
                <a:spcPct val="1568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venir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If the presentation will be conducted online, include the meeting link (not the meeting ID and password)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560634" marR="0" lvl="1" indent="-330200" algn="l" defTabSz="914400" rtl="0" eaLnBrk="1" fontAlgn="auto" latinLnBrk="0" hangingPunct="1">
              <a:lnSpc>
                <a:spcPct val="1568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venir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Save this file as PDF and submit it via ODSS as an attachment to the 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Application for Final Examination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 (thesis/dissertation presentation) and to the 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Application for Ph.D. by Research Seminar Presentation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.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" name="Google Shape;93;p1">
            <a:extLst>
              <a:ext uri="{FF2B5EF4-FFF2-40B4-BE49-F238E27FC236}">
                <a16:creationId xmlns:a16="http://schemas.microsoft.com/office/drawing/2014/main" id="{E83C22E1-219A-C9E0-9A3F-67CA0F61F482}"/>
              </a:ext>
            </a:extLst>
          </p:cNvPr>
          <p:cNvSpPr txBox="1"/>
          <p:nvPr/>
        </p:nvSpPr>
        <p:spPr>
          <a:xfrm>
            <a:off x="1157579" y="340780"/>
            <a:ext cx="66861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599" b="1" i="0" u="none" strike="noStrike" kern="0" cap="none" spc="0" normalizeH="0" baseline="0" noProof="0" dirty="0">
                <a:ln>
                  <a:noFill/>
                </a:ln>
                <a:solidFill>
                  <a:srgbClr val="8D1436"/>
                </a:solidFill>
                <a:effectLst/>
                <a:uLnTx/>
                <a:uFillTx/>
                <a:latin typeface="Palatino"/>
                <a:ea typeface="Palatino"/>
                <a:cs typeface="Palatino"/>
                <a:sym typeface="Palatino"/>
              </a:rPr>
              <a:t>Guidelines for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8D1436"/>
                </a:solidFill>
                <a:effectLst/>
                <a:uLnTx/>
                <a:uFillTx/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kumimoji="0" lang="id-ID" sz="1400" b="1" i="0" u="none" strike="noStrike" kern="0" cap="none" spc="0" normalizeH="0" baseline="0" noProof="0" dirty="0">
                <a:ln>
                  <a:noFill/>
                </a:ln>
                <a:solidFill>
                  <a:srgbClr val="8D1436"/>
                </a:solidFill>
                <a:effectLst/>
                <a:uLnTx/>
                <a:uFillTx/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kumimoji="0" lang="en-US" sz="2599" b="1" i="0" u="none" strike="noStrike" kern="0" cap="none" spc="0" normalizeH="0" baseline="0" noProof="0" dirty="0">
                <a:ln>
                  <a:noFill/>
                </a:ln>
                <a:solidFill>
                  <a:srgbClr val="8D1436"/>
                </a:solidFill>
                <a:effectLst/>
                <a:uLnTx/>
                <a:uFillTx/>
                <a:latin typeface="Palatino"/>
                <a:ea typeface="Palatino"/>
                <a:cs typeface="Palatino"/>
                <a:sym typeface="Palatino"/>
              </a:rPr>
              <a:t>Seminar </a:t>
            </a:r>
            <a:endParaRPr lang="en-US" sz="2599" b="1" kern="0" dirty="0">
              <a:solidFill>
                <a:srgbClr val="8D1436"/>
              </a:solidFill>
              <a:latin typeface="Palatino"/>
              <a:ea typeface="Palatino"/>
              <a:cs typeface="Palatino"/>
              <a:sym typeface="Palatin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599" b="1" i="0" u="none" strike="noStrike" kern="0" cap="none" spc="0" normalizeH="0" baseline="0" noProof="0" dirty="0">
                <a:ln>
                  <a:noFill/>
                </a:ln>
                <a:solidFill>
                  <a:srgbClr val="8D1436"/>
                </a:solidFill>
                <a:effectLst/>
                <a:uLnTx/>
                <a:uFillTx/>
                <a:latin typeface="Palatino"/>
                <a:ea typeface="Palatino"/>
                <a:cs typeface="Palatino"/>
                <a:sym typeface="Palatino"/>
              </a:rPr>
              <a:t>Presentation Announcement</a:t>
            </a:r>
            <a:endParaRPr kumimoji="0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5" name="Google Shape;94;p1">
            <a:extLst>
              <a:ext uri="{FF2B5EF4-FFF2-40B4-BE49-F238E27FC236}">
                <a16:creationId xmlns:a16="http://schemas.microsoft.com/office/drawing/2014/main" id="{6B234479-33E7-0D6D-114D-FB9106956DE5}"/>
              </a:ext>
            </a:extLst>
          </p:cNvPr>
          <p:cNvSpPr txBox="1"/>
          <p:nvPr/>
        </p:nvSpPr>
        <p:spPr>
          <a:xfrm>
            <a:off x="331975" y="1427537"/>
            <a:ext cx="8346300" cy="8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"/>
                <a:ea typeface="Palatino"/>
                <a:cs typeface="Palatino"/>
                <a:sym typeface="Palatino"/>
              </a:rPr>
              <a:t>As per the GS Policies, Rules and Regulations Chapter 12, Section 10: “The student shall be given, by his/her Final Examination panel, an oral examination which will be opened to the public. The Graduate School shall publicize the schedule and place of the oral examination.”</a:t>
            </a:r>
            <a:endParaRPr kumimoji="0" sz="13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>
          <a:extLst>
            <a:ext uri="{FF2B5EF4-FFF2-40B4-BE49-F238E27FC236}">
              <a16:creationId xmlns:a16="http://schemas.microsoft.com/office/drawing/2014/main" id="{31CD25DD-9B6F-22A3-752E-FFAD77E2FA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oogle Shape;99;p2">
            <a:extLst>
              <a:ext uri="{FF2B5EF4-FFF2-40B4-BE49-F238E27FC236}">
                <a16:creationId xmlns:a16="http://schemas.microsoft.com/office/drawing/2014/main" id="{00D48D64-37B8-EDB4-6780-4E642F0361BC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-79163"/>
            <a:ext cx="8951844" cy="7584827"/>
            <a:chOff x="0" y="-28575"/>
            <a:chExt cx="3231946" cy="2737908"/>
          </a:xfrm>
        </p:grpSpPr>
        <p:sp>
          <p:nvSpPr>
            <p:cNvPr id="100" name="Google Shape;100;p2">
              <a:extLst>
                <a:ext uri="{FF2B5EF4-FFF2-40B4-BE49-F238E27FC236}">
                  <a16:creationId xmlns:a16="http://schemas.microsoft.com/office/drawing/2014/main" id="{B5C688DE-2941-0582-EBAE-7FD76AC4383B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3231946" cy="2709333"/>
            </a:xfrm>
            <a:custGeom>
              <a:avLst/>
              <a:gdLst/>
              <a:ahLst/>
              <a:cxnLst/>
              <a:rect l="l" t="t" r="r" b="b"/>
              <a:pathLst>
                <a:path w="3231946" h="2709333" extrusionOk="0">
                  <a:moveTo>
                    <a:pt x="0" y="0"/>
                  </a:moveTo>
                  <a:lnTo>
                    <a:pt x="3231946" y="0"/>
                  </a:lnTo>
                  <a:lnTo>
                    <a:pt x="3231946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FFB61C">
                <a:alpha val="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2">
              <a:extLst>
                <a:ext uri="{FF2B5EF4-FFF2-40B4-BE49-F238E27FC236}">
                  <a16:creationId xmlns:a16="http://schemas.microsoft.com/office/drawing/2014/main" id="{87CB39B6-9786-E1AB-DE36-C659A5858954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28575"/>
              <a:ext cx="812700" cy="84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2" name="Google Shape;102;p2">
            <a:extLst>
              <a:ext uri="{FF2B5EF4-FFF2-40B4-BE49-F238E27FC236}">
                <a16:creationId xmlns:a16="http://schemas.microsoft.com/office/drawing/2014/main" id="{08E54B0E-6F1B-1F59-5070-B72BF11BDD1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64855">
            <a:off x="-2541333" y="-1646950"/>
            <a:ext cx="3380424" cy="2847720"/>
          </a:xfrm>
          <a:custGeom>
            <a:avLst/>
            <a:gdLst/>
            <a:ahLst/>
            <a:cxnLst/>
            <a:rect l="l" t="t" r="r" b="b"/>
            <a:pathLst>
              <a:path w="6377024" h="5372100" extrusionOk="0">
                <a:moveTo>
                  <a:pt x="4826353" y="0"/>
                </a:moveTo>
                <a:lnTo>
                  <a:pt x="1560830" y="0"/>
                </a:lnTo>
                <a:lnTo>
                  <a:pt x="1550670" y="0"/>
                </a:lnTo>
                <a:lnTo>
                  <a:pt x="0" y="2686050"/>
                </a:lnTo>
                <a:lnTo>
                  <a:pt x="1550670" y="5372100"/>
                </a:lnTo>
                <a:lnTo>
                  <a:pt x="1560830" y="5372100"/>
                </a:lnTo>
                <a:lnTo>
                  <a:pt x="4825084" y="5372100"/>
                </a:lnTo>
                <a:lnTo>
                  <a:pt x="4826353" y="5372100"/>
                </a:lnTo>
                <a:lnTo>
                  <a:pt x="6377024" y="2686050"/>
                </a:lnTo>
                <a:lnTo>
                  <a:pt x="4826353" y="0"/>
                </a:lnTo>
                <a:close/>
              </a:path>
            </a:pathLst>
          </a:custGeom>
          <a:solidFill>
            <a:srgbClr val="FFB61C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>
            <a:extLst>
              <a:ext uri="{FF2B5EF4-FFF2-40B4-BE49-F238E27FC236}">
                <a16:creationId xmlns:a16="http://schemas.microsoft.com/office/drawing/2014/main" id="{FE8C7E8C-F6A2-0A7A-6B1D-34A7F581BA7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81555" y="977550"/>
            <a:ext cx="31668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FINAL EXAMINATION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">
            <a:extLst>
              <a:ext uri="{FF2B5EF4-FFF2-40B4-BE49-F238E27FC236}">
                <a16:creationId xmlns:a16="http://schemas.microsoft.com/office/drawing/2014/main" id="{C26032D1-CF2F-B92C-5D27-FA633A0E3F0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23939" y="1410625"/>
            <a:ext cx="5097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of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2">
            <a:extLst>
              <a:ext uri="{FF2B5EF4-FFF2-40B4-BE49-F238E27FC236}">
                <a16:creationId xmlns:a16="http://schemas.microsoft.com/office/drawing/2014/main" id="{A8AA1698-CC30-971D-FAEA-A343A358FAF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88658" y="1866473"/>
            <a:ext cx="7796583" cy="4945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STUDENT </a:t>
            </a:r>
            <a:r>
              <a:rPr lang="id-ID" sz="1800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FULL 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lang="en-US" b="1" dirty="0">
              <a:solidFill>
                <a:srgbClr val="000000"/>
              </a:solidFill>
              <a:latin typeface="Optima" panose="02000503060000020004" pitchFamily="2" charset="0"/>
              <a:ea typeface="Belleza"/>
              <a:cs typeface="Belleza"/>
              <a:sym typeface="Belleza"/>
            </a:endParaRPr>
          </a:p>
          <a:p>
            <a:pPr algn="ctr">
              <a:buClr>
                <a:srgbClr val="000000"/>
              </a:buClr>
              <a:buSzPts val="1800"/>
            </a:pPr>
            <a:r>
              <a:rPr lang="en-US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In defense of her/his Master's Thesis entitled</a:t>
            </a:r>
          </a:p>
          <a:p>
            <a:pPr algn="ctr">
              <a:buClr>
                <a:srgbClr val="000000"/>
              </a:buClr>
              <a:buSzPts val="1800"/>
            </a:pPr>
            <a:endParaRPr lang="en-US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>
              <a:lnSpc>
                <a:spcPct val="150000"/>
              </a:lnSpc>
              <a:buClr>
                <a:srgbClr val="000000"/>
              </a:buClr>
              <a:buSzPts val="1800"/>
            </a:pPr>
            <a:r>
              <a:rPr lang="en-US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Title of Thesis 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Lorem ipsum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dolor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sit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amet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,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consectetur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adipiscing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elit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,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sed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do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eiusmod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tempor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incididunt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ut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labore et dolore magna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aliqua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. Ut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enim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ad minim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veniam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,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quis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nostrud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exercitation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ullamco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laboris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nisi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ut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aliquip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ex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ea</a:t>
            </a:r>
            <a:endParaRPr lang="en-GB" b="1" i="0" dirty="0">
              <a:solidFill>
                <a:srgbClr val="000000"/>
              </a:solidFill>
              <a:effectLst/>
              <a:latin typeface="Optima LT Std" panose="020B0502050508020304" pitchFamily="34" charset="0"/>
            </a:endParaRPr>
          </a:p>
          <a:p>
            <a:pPr algn="ctr">
              <a:buClr>
                <a:srgbClr val="000000"/>
              </a:buClr>
              <a:buSzPts val="1800"/>
            </a:pPr>
            <a:endParaRPr lang="en-US" sz="16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/>
            <a:r>
              <a:rPr lang="en-US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for the degree of Master of Science in Program</a:t>
            </a:r>
            <a:endParaRPr lang="en-US" sz="1700" b="1" i="0" u="none" strike="noStrike" cap="none" dirty="0">
              <a:solidFill>
                <a:srgbClr val="000000"/>
              </a:solidFill>
              <a:latin typeface="Avenir" panose="020B0503020203020204" pitchFamily="34" charset="0"/>
              <a:ea typeface="Belleza"/>
              <a:cs typeface="Belleza"/>
              <a:sym typeface="Belleza"/>
            </a:endParaRPr>
          </a:p>
          <a:p>
            <a:pPr algn="ctr"/>
            <a:endParaRPr lang="en-US" sz="16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/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Date </a:t>
            </a:r>
            <a:r>
              <a:rPr lang="id-ID" sz="1700" dirty="0" err="1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Month</a:t>
            </a:r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 </a:t>
            </a:r>
            <a:r>
              <a:rPr lang="id-ID" sz="1700" dirty="0" err="1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Year</a:t>
            </a:r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 </a:t>
            </a:r>
            <a:r>
              <a:rPr lang="en-US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| </a:t>
            </a:r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00</a:t>
            </a:r>
            <a:r>
              <a:rPr lang="id-ID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:00 AM – 00:00 PM</a:t>
            </a:r>
            <a:r>
              <a:rPr lang="en-US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 | Venue (or link if online)</a:t>
            </a:r>
            <a:endParaRPr lang="en-US" sz="1700" b="1" i="0" u="none" strike="noStrike" cap="none" dirty="0">
              <a:solidFill>
                <a:srgbClr val="000000"/>
              </a:solidFill>
              <a:latin typeface="Avenir" panose="020B0503020203020204" pitchFamily="34" charset="0"/>
              <a:ea typeface="Belleza"/>
              <a:cs typeface="Belleza"/>
              <a:sym typeface="Bellez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/>
          </a:p>
          <a:p>
            <a:pPr algn="ctr"/>
            <a:endParaRPr lang="en-US" sz="16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/>
            <a:endParaRPr lang="en-US" sz="1600" dirty="0">
              <a:solidFill>
                <a:srgbClr val="000000"/>
              </a:solidFill>
              <a:latin typeface="Avenir"/>
              <a:ea typeface="Belleza"/>
              <a:cs typeface="Belleza"/>
              <a:sym typeface="Avenir"/>
            </a:endParaRPr>
          </a:p>
          <a:p>
            <a:pPr algn="ctr">
              <a:lnSpc>
                <a:spcPct val="200000"/>
              </a:lnSpc>
              <a:buClr>
                <a:srgbClr val="000000"/>
              </a:buClr>
              <a:buSzPts val="1800"/>
            </a:pPr>
            <a:endParaRPr lang="en-US" sz="1600" b="1" dirty="0">
              <a:solidFill>
                <a:srgbClr val="000000"/>
              </a:solidFill>
              <a:latin typeface="Optima" panose="02000503060000020004"/>
              <a:ea typeface="Belleza"/>
              <a:cs typeface="Belleza"/>
              <a:sym typeface="Belleza"/>
            </a:endParaRPr>
          </a:p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600" b="1" i="0" u="none" strike="noStrike" cap="none" dirty="0">
              <a:solidFill>
                <a:srgbClr val="000000"/>
              </a:solidFill>
              <a:latin typeface="Optima" panose="02000503060000020004" pitchFamily="2" charset="0"/>
              <a:ea typeface="Belleza"/>
              <a:cs typeface="Belleza"/>
              <a:sym typeface="Belleza"/>
            </a:endParaRPr>
          </a:p>
        </p:txBody>
      </p:sp>
      <p:sp>
        <p:nvSpPr>
          <p:cNvPr id="114" name="Google Shape;114;p2">
            <a:extLst>
              <a:ext uri="{FF2B5EF4-FFF2-40B4-BE49-F238E27FC236}">
                <a16:creationId xmlns:a16="http://schemas.microsoft.com/office/drawing/2014/main" id="{863F0A29-6CE2-9674-18E2-E23BC253F4E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9525" y="5566344"/>
            <a:ext cx="316500" cy="1230600"/>
          </a:xfrm>
          <a:prstGeom prst="rect">
            <a:avLst/>
          </a:prstGeom>
          <a:solidFill>
            <a:srgbClr val="8D143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2">
            <a:extLst>
              <a:ext uri="{FF2B5EF4-FFF2-40B4-BE49-F238E27FC236}">
                <a16:creationId xmlns:a16="http://schemas.microsoft.com/office/drawing/2014/main" id="{9ABCD60F-79D5-37CE-0B42-61F489312A3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678275" y="1570553"/>
            <a:ext cx="346972" cy="6014271"/>
          </a:xfrm>
          <a:custGeom>
            <a:avLst/>
            <a:gdLst/>
            <a:ahLst/>
            <a:cxnLst/>
            <a:rect l="l" t="t" r="r" b="b"/>
            <a:pathLst>
              <a:path w="102692" h="2129760" extrusionOk="0">
                <a:moveTo>
                  <a:pt x="0" y="0"/>
                </a:moveTo>
                <a:lnTo>
                  <a:pt x="102692" y="0"/>
                </a:lnTo>
                <a:lnTo>
                  <a:pt x="102692" y="2129760"/>
                </a:lnTo>
                <a:lnTo>
                  <a:pt x="0" y="2129760"/>
                </a:lnTo>
                <a:close/>
              </a:path>
            </a:pathLst>
          </a:custGeom>
          <a:solidFill>
            <a:srgbClr val="00564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2">
            <a:extLst>
              <a:ext uri="{FF2B5EF4-FFF2-40B4-BE49-F238E27FC236}">
                <a16:creationId xmlns:a16="http://schemas.microsoft.com/office/drawing/2014/main" id="{1CADF8A4-1478-401C-D01E-F702F3E50CB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92325" y="5858140"/>
            <a:ext cx="717701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Chair,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9" name="Google Shape;119;p2">
            <a:extLst>
              <a:ext uri="{FF2B5EF4-FFF2-40B4-BE49-F238E27FC236}">
                <a16:creationId xmlns:a16="http://schemas.microsoft.com/office/drawing/2014/main" id="{6A98BF1C-9721-D0CA-E57B-437717BE2DE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11873" y="6591799"/>
            <a:ext cx="47610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Member,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20" name="Google Shape;120;p2" descr="A logo with text on it&#10;&#10;Description automatically generated">
            <a:extLst>
              <a:ext uri="{FF2B5EF4-FFF2-40B4-BE49-F238E27FC236}">
                <a16:creationId xmlns:a16="http://schemas.microsoft.com/office/drawing/2014/main" id="{D75DB698-7F88-1BA7-FEFA-F2F3FACF21E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76912" y="104639"/>
            <a:ext cx="3405141" cy="827941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2">
            <a:extLst>
              <a:ext uri="{FF2B5EF4-FFF2-40B4-BE49-F238E27FC236}">
                <a16:creationId xmlns:a16="http://schemas.microsoft.com/office/drawing/2014/main" id="{12940863-9545-DAA8-979A-54A11E72BB7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-5400000">
            <a:off x="6756887" y="5287236"/>
            <a:ext cx="296643" cy="4203993"/>
          </a:xfrm>
          <a:custGeom>
            <a:avLst/>
            <a:gdLst/>
            <a:ahLst/>
            <a:cxnLst/>
            <a:rect l="l" t="t" r="r" b="b"/>
            <a:pathLst>
              <a:path w="102692" h="2129760" extrusionOk="0">
                <a:moveTo>
                  <a:pt x="0" y="0"/>
                </a:moveTo>
                <a:lnTo>
                  <a:pt x="102692" y="0"/>
                </a:lnTo>
                <a:lnTo>
                  <a:pt x="102692" y="2129760"/>
                </a:lnTo>
                <a:lnTo>
                  <a:pt x="0" y="2129760"/>
                </a:lnTo>
                <a:close/>
              </a:path>
            </a:pathLst>
          </a:custGeom>
          <a:solidFill>
            <a:srgbClr val="00564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119;p2">
            <a:extLst>
              <a:ext uri="{FF2B5EF4-FFF2-40B4-BE49-F238E27FC236}">
                <a16:creationId xmlns:a16="http://schemas.microsoft.com/office/drawing/2014/main" id="{3D959F33-7C05-08DB-7C71-E7BB8AED5E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00" y="6589893"/>
            <a:ext cx="47610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algn="ctr">
              <a:buClr>
                <a:srgbClr val="000000"/>
              </a:buClr>
              <a:buSzPts val="1400"/>
            </a:pPr>
            <a:r>
              <a:rPr lang="id-ID" sz="1600" dirty="0">
                <a:latin typeface="Avenir" panose="020B0503020203020204" pitchFamily="34" charset="0"/>
              </a:rPr>
              <a:t>NAME</a:t>
            </a:r>
            <a:endParaRPr lang="id-ID" sz="16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Co-Chair, </a:t>
            </a:r>
            <a:r>
              <a:rPr lang="id-ID" sz="1400" b="0" i="0" u="none" strike="noStrike" cap="none" dirty="0" err="1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Guidance</a:t>
            </a:r>
            <a:r>
              <a:rPr lang="id-ID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lang="id-ID" sz="1400" b="0" i="0" u="none" strike="noStrike" cap="none" dirty="0" err="1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  <p:extLst>
      <p:ext uri="{BB962C8B-B14F-4D97-AF65-F5344CB8AC3E}">
        <p14:creationId xmlns:p14="http://schemas.microsoft.com/office/powerpoint/2010/main" val="497868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>
          <a:extLst>
            <a:ext uri="{FF2B5EF4-FFF2-40B4-BE49-F238E27FC236}">
              <a16:creationId xmlns:a16="http://schemas.microsoft.com/office/drawing/2014/main" id="{21EF1AA4-DC6A-E6D4-2217-EBF655E8ED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oogle Shape;99;p2">
            <a:extLst>
              <a:ext uri="{FF2B5EF4-FFF2-40B4-BE49-F238E27FC236}">
                <a16:creationId xmlns:a16="http://schemas.microsoft.com/office/drawing/2014/main" id="{03233146-890C-4039-EE36-B540813399F3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-79163"/>
            <a:ext cx="8951844" cy="7584827"/>
            <a:chOff x="0" y="-28575"/>
            <a:chExt cx="3231946" cy="2737908"/>
          </a:xfrm>
        </p:grpSpPr>
        <p:sp>
          <p:nvSpPr>
            <p:cNvPr id="100" name="Google Shape;100;p2">
              <a:extLst>
                <a:ext uri="{FF2B5EF4-FFF2-40B4-BE49-F238E27FC236}">
                  <a16:creationId xmlns:a16="http://schemas.microsoft.com/office/drawing/2014/main" id="{D466CB77-CCB8-C7D3-68AC-82084D94985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3231946" cy="2709333"/>
            </a:xfrm>
            <a:custGeom>
              <a:avLst/>
              <a:gdLst/>
              <a:ahLst/>
              <a:cxnLst/>
              <a:rect l="l" t="t" r="r" b="b"/>
              <a:pathLst>
                <a:path w="3231946" h="2709333" extrusionOk="0">
                  <a:moveTo>
                    <a:pt x="0" y="0"/>
                  </a:moveTo>
                  <a:lnTo>
                    <a:pt x="3231946" y="0"/>
                  </a:lnTo>
                  <a:lnTo>
                    <a:pt x="3231946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FFB61C">
                <a:alpha val="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2">
              <a:extLst>
                <a:ext uri="{FF2B5EF4-FFF2-40B4-BE49-F238E27FC236}">
                  <a16:creationId xmlns:a16="http://schemas.microsoft.com/office/drawing/2014/main" id="{0A4FDA94-9EE4-0F2F-58BF-021755579CF3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28575"/>
              <a:ext cx="812700" cy="84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" name="Google Shape;105;p2">
            <a:extLst>
              <a:ext uri="{FF2B5EF4-FFF2-40B4-BE49-F238E27FC236}">
                <a16:creationId xmlns:a16="http://schemas.microsoft.com/office/drawing/2014/main" id="{83E005BA-76AA-102B-0CB8-FCA0C261A6EE}"/>
              </a:ext>
            </a:extLst>
          </p:cNvPr>
          <p:cNvSpPr txBox="1"/>
          <p:nvPr/>
        </p:nvSpPr>
        <p:spPr>
          <a:xfrm>
            <a:off x="588658" y="1866473"/>
            <a:ext cx="7796583" cy="4945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STUDENT </a:t>
            </a:r>
            <a:r>
              <a:rPr lang="id-ID" sz="1800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FULL 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lang="en-US" b="1" dirty="0">
              <a:solidFill>
                <a:srgbClr val="000000"/>
              </a:solidFill>
              <a:latin typeface="Optima" panose="02000503060000020004" pitchFamily="2" charset="0"/>
              <a:ea typeface="Belleza"/>
              <a:cs typeface="Belleza"/>
              <a:sym typeface="Belleza"/>
            </a:endParaRPr>
          </a:p>
          <a:p>
            <a:pPr algn="ctr">
              <a:buClr>
                <a:srgbClr val="000000"/>
              </a:buClr>
              <a:buSzPts val="1800"/>
            </a:pPr>
            <a:r>
              <a:rPr lang="en-US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In defense of her/his Master's Thesis entitled</a:t>
            </a:r>
          </a:p>
          <a:p>
            <a:pPr algn="ctr">
              <a:buClr>
                <a:srgbClr val="000000"/>
              </a:buClr>
              <a:buSzPts val="1800"/>
            </a:pPr>
            <a:endParaRPr lang="en-US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>
              <a:lnSpc>
                <a:spcPct val="150000"/>
              </a:lnSpc>
              <a:buClr>
                <a:srgbClr val="000000"/>
              </a:buClr>
              <a:buSzPts val="1800"/>
            </a:pPr>
            <a:r>
              <a:rPr lang="en-US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Title of Thesis 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Lorem ipsum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dolor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sit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amet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,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consectetur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adipiscing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elit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,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sed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do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eiusmod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tempor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incididunt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ut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labore et dolore magna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aliqua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. Ut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enim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ad minim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veniam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,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quis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nostrud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exercitation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ullamco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laboris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nisi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ut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aliquip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ex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ea</a:t>
            </a:r>
            <a:endParaRPr lang="en-GB" b="1" i="0" dirty="0">
              <a:solidFill>
                <a:srgbClr val="000000"/>
              </a:solidFill>
              <a:effectLst/>
              <a:latin typeface="Optima LT Std" panose="020B0502050508020304" pitchFamily="34" charset="0"/>
            </a:endParaRPr>
          </a:p>
          <a:p>
            <a:pPr algn="ctr">
              <a:buClr>
                <a:srgbClr val="000000"/>
              </a:buClr>
              <a:buSzPts val="1800"/>
            </a:pPr>
            <a:endParaRPr lang="en-US" sz="16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/>
            <a:r>
              <a:rPr lang="en-US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for the degree of Master of Science in Program</a:t>
            </a:r>
            <a:endParaRPr lang="en-US" sz="1700" b="1" i="0" u="none" strike="noStrike" cap="none" dirty="0">
              <a:solidFill>
                <a:srgbClr val="000000"/>
              </a:solidFill>
              <a:latin typeface="Avenir" panose="020B0503020203020204" pitchFamily="34" charset="0"/>
              <a:ea typeface="Belleza"/>
              <a:cs typeface="Belleza"/>
              <a:sym typeface="Belleza"/>
            </a:endParaRPr>
          </a:p>
          <a:p>
            <a:pPr algn="ctr"/>
            <a:endParaRPr lang="en-US" sz="16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/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Date </a:t>
            </a:r>
            <a:r>
              <a:rPr lang="id-ID" sz="1700" dirty="0" err="1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Month</a:t>
            </a:r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 </a:t>
            </a:r>
            <a:r>
              <a:rPr lang="id-ID" sz="1700" dirty="0" err="1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Year</a:t>
            </a:r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 </a:t>
            </a:r>
            <a:r>
              <a:rPr lang="en-US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| </a:t>
            </a:r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00</a:t>
            </a:r>
            <a:r>
              <a:rPr lang="id-ID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:00 AM – 00:00 PM</a:t>
            </a:r>
            <a:r>
              <a:rPr lang="en-US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 | Venue (or link if online)</a:t>
            </a:r>
            <a:endParaRPr lang="en-US" sz="1700" b="1" i="0" u="none" strike="noStrike" cap="none" dirty="0">
              <a:solidFill>
                <a:srgbClr val="000000"/>
              </a:solidFill>
              <a:latin typeface="Avenir" panose="020B0503020203020204" pitchFamily="34" charset="0"/>
              <a:ea typeface="Belleza"/>
              <a:cs typeface="Belleza"/>
              <a:sym typeface="Bellez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/>
          </a:p>
          <a:p>
            <a:pPr algn="ctr"/>
            <a:endParaRPr lang="en-US" sz="16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/>
            <a:endParaRPr lang="en-US" sz="1600" dirty="0">
              <a:solidFill>
                <a:srgbClr val="000000"/>
              </a:solidFill>
              <a:latin typeface="Avenir"/>
              <a:ea typeface="Belleza"/>
              <a:cs typeface="Belleza"/>
              <a:sym typeface="Avenir"/>
            </a:endParaRPr>
          </a:p>
          <a:p>
            <a:pPr algn="ctr">
              <a:lnSpc>
                <a:spcPct val="200000"/>
              </a:lnSpc>
              <a:buClr>
                <a:srgbClr val="000000"/>
              </a:buClr>
              <a:buSzPts val="1800"/>
            </a:pPr>
            <a:endParaRPr lang="en-US" sz="1600" b="1" dirty="0">
              <a:solidFill>
                <a:srgbClr val="000000"/>
              </a:solidFill>
              <a:latin typeface="Optima" panose="02000503060000020004"/>
              <a:ea typeface="Belleza"/>
              <a:cs typeface="Belleza"/>
              <a:sym typeface="Belleza"/>
            </a:endParaRPr>
          </a:p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600" b="1" i="0" u="none" strike="noStrike" cap="none" dirty="0">
              <a:solidFill>
                <a:srgbClr val="000000"/>
              </a:solidFill>
              <a:latin typeface="Optima" panose="02000503060000020004" pitchFamily="2" charset="0"/>
              <a:ea typeface="Belleza"/>
              <a:cs typeface="Belleza"/>
              <a:sym typeface="Belleza"/>
            </a:endParaRPr>
          </a:p>
        </p:txBody>
      </p:sp>
      <p:sp>
        <p:nvSpPr>
          <p:cNvPr id="102" name="Google Shape;102;p2">
            <a:extLst>
              <a:ext uri="{FF2B5EF4-FFF2-40B4-BE49-F238E27FC236}">
                <a16:creationId xmlns:a16="http://schemas.microsoft.com/office/drawing/2014/main" id="{ABE1B816-4B52-DEC4-EF75-3857B52D0A3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64855">
            <a:off x="-2541333" y="-1646950"/>
            <a:ext cx="3380424" cy="2847720"/>
          </a:xfrm>
          <a:custGeom>
            <a:avLst/>
            <a:gdLst/>
            <a:ahLst/>
            <a:cxnLst/>
            <a:rect l="l" t="t" r="r" b="b"/>
            <a:pathLst>
              <a:path w="6377024" h="5372100" extrusionOk="0">
                <a:moveTo>
                  <a:pt x="4826353" y="0"/>
                </a:moveTo>
                <a:lnTo>
                  <a:pt x="1560830" y="0"/>
                </a:lnTo>
                <a:lnTo>
                  <a:pt x="1550670" y="0"/>
                </a:lnTo>
                <a:lnTo>
                  <a:pt x="0" y="2686050"/>
                </a:lnTo>
                <a:lnTo>
                  <a:pt x="1550670" y="5372100"/>
                </a:lnTo>
                <a:lnTo>
                  <a:pt x="1560830" y="5372100"/>
                </a:lnTo>
                <a:lnTo>
                  <a:pt x="4825084" y="5372100"/>
                </a:lnTo>
                <a:lnTo>
                  <a:pt x="4826353" y="5372100"/>
                </a:lnTo>
                <a:lnTo>
                  <a:pt x="6377024" y="2686050"/>
                </a:lnTo>
                <a:lnTo>
                  <a:pt x="4826353" y="0"/>
                </a:lnTo>
                <a:close/>
              </a:path>
            </a:pathLst>
          </a:custGeom>
          <a:solidFill>
            <a:srgbClr val="FFB61C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>
            <a:extLst>
              <a:ext uri="{FF2B5EF4-FFF2-40B4-BE49-F238E27FC236}">
                <a16:creationId xmlns:a16="http://schemas.microsoft.com/office/drawing/2014/main" id="{9F5EA8E9-E9D1-6D37-F216-6D85D98E3B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81555" y="977550"/>
            <a:ext cx="31668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FINAL EXAMINATION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">
            <a:extLst>
              <a:ext uri="{FF2B5EF4-FFF2-40B4-BE49-F238E27FC236}">
                <a16:creationId xmlns:a16="http://schemas.microsoft.com/office/drawing/2014/main" id="{F2B83F57-CE2F-1EDD-C87C-9A54361674E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23939" y="1410625"/>
            <a:ext cx="5097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of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2">
            <a:extLst>
              <a:ext uri="{FF2B5EF4-FFF2-40B4-BE49-F238E27FC236}">
                <a16:creationId xmlns:a16="http://schemas.microsoft.com/office/drawing/2014/main" id="{6DF63C01-1C4A-2F3B-099F-74259A06F46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9525" y="5566344"/>
            <a:ext cx="316500" cy="1230600"/>
          </a:xfrm>
          <a:prstGeom prst="rect">
            <a:avLst/>
          </a:prstGeom>
          <a:solidFill>
            <a:srgbClr val="8D143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2">
            <a:extLst>
              <a:ext uri="{FF2B5EF4-FFF2-40B4-BE49-F238E27FC236}">
                <a16:creationId xmlns:a16="http://schemas.microsoft.com/office/drawing/2014/main" id="{0135D6FF-8CF9-6979-A4D8-FD509756399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678275" y="1570553"/>
            <a:ext cx="346972" cy="6014271"/>
          </a:xfrm>
          <a:custGeom>
            <a:avLst/>
            <a:gdLst/>
            <a:ahLst/>
            <a:cxnLst/>
            <a:rect l="l" t="t" r="r" b="b"/>
            <a:pathLst>
              <a:path w="102692" h="2129760" extrusionOk="0">
                <a:moveTo>
                  <a:pt x="0" y="0"/>
                </a:moveTo>
                <a:lnTo>
                  <a:pt x="102692" y="0"/>
                </a:lnTo>
                <a:lnTo>
                  <a:pt x="102692" y="2129760"/>
                </a:lnTo>
                <a:lnTo>
                  <a:pt x="0" y="2129760"/>
                </a:lnTo>
                <a:close/>
              </a:path>
            </a:pathLst>
          </a:custGeom>
          <a:solidFill>
            <a:srgbClr val="00564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2">
            <a:extLst>
              <a:ext uri="{FF2B5EF4-FFF2-40B4-BE49-F238E27FC236}">
                <a16:creationId xmlns:a16="http://schemas.microsoft.com/office/drawing/2014/main" id="{00CB9EA9-BA65-8D2B-836A-3AD0BA23AED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-5400000">
            <a:off x="6756887" y="5287236"/>
            <a:ext cx="296643" cy="4203993"/>
          </a:xfrm>
          <a:custGeom>
            <a:avLst/>
            <a:gdLst/>
            <a:ahLst/>
            <a:cxnLst/>
            <a:rect l="l" t="t" r="r" b="b"/>
            <a:pathLst>
              <a:path w="102692" h="2129760" extrusionOk="0">
                <a:moveTo>
                  <a:pt x="0" y="0"/>
                </a:moveTo>
                <a:lnTo>
                  <a:pt x="102692" y="0"/>
                </a:lnTo>
                <a:lnTo>
                  <a:pt x="102692" y="2129760"/>
                </a:lnTo>
                <a:lnTo>
                  <a:pt x="0" y="2129760"/>
                </a:lnTo>
                <a:close/>
              </a:path>
            </a:pathLst>
          </a:custGeom>
          <a:solidFill>
            <a:srgbClr val="00564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" name="Google Shape;120;p2" descr="A logo with text on it">
            <a:extLst>
              <a:ext uri="{FF2B5EF4-FFF2-40B4-BE49-F238E27FC236}">
                <a16:creationId xmlns:a16="http://schemas.microsoft.com/office/drawing/2014/main" id="{37AC744F-B33C-AB97-C180-BB74BDEEF1BB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76912" y="104639"/>
            <a:ext cx="3405141" cy="82794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116;p2">
            <a:extLst>
              <a:ext uri="{FF2B5EF4-FFF2-40B4-BE49-F238E27FC236}">
                <a16:creationId xmlns:a16="http://schemas.microsoft.com/office/drawing/2014/main" id="{E7BEECB3-6A7C-9786-7733-4A6DE4C8E1A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92325" y="5858140"/>
            <a:ext cx="717701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Chair,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" name="Google Shape;119;p2">
            <a:extLst>
              <a:ext uri="{FF2B5EF4-FFF2-40B4-BE49-F238E27FC236}">
                <a16:creationId xmlns:a16="http://schemas.microsoft.com/office/drawing/2014/main" id="{D4F15E76-928B-6FA5-76E5-D588D5D7227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11873" y="6591799"/>
            <a:ext cx="47610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Member,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" name="Google Shape;119;p2">
            <a:extLst>
              <a:ext uri="{FF2B5EF4-FFF2-40B4-BE49-F238E27FC236}">
                <a16:creationId xmlns:a16="http://schemas.microsoft.com/office/drawing/2014/main" id="{7B0034FF-150B-4D71-3379-A6211772C56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00" y="6589893"/>
            <a:ext cx="47610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algn="ctr">
              <a:buClr>
                <a:srgbClr val="000000"/>
              </a:buClr>
              <a:buSzPts val="1400"/>
            </a:pPr>
            <a:r>
              <a:rPr lang="id-ID" sz="1600" dirty="0">
                <a:latin typeface="Avenir" panose="020B0503020203020204" pitchFamily="34" charset="0"/>
              </a:rPr>
              <a:t>NAME</a:t>
            </a:r>
            <a:endParaRPr lang="id-ID" sz="16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Member</a:t>
            </a:r>
            <a:r>
              <a:rPr lang="id-ID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</a:t>
            </a:r>
            <a:r>
              <a:rPr lang="id-ID" sz="1400" b="0" i="0" u="none" strike="noStrike" cap="none" dirty="0" err="1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Guidance</a:t>
            </a:r>
            <a:r>
              <a:rPr lang="id-ID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lang="id-ID" sz="1400" b="0" i="0" u="none" strike="noStrike" cap="none" dirty="0" err="1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  <p:extLst>
      <p:ext uri="{BB962C8B-B14F-4D97-AF65-F5344CB8AC3E}">
        <p14:creationId xmlns:p14="http://schemas.microsoft.com/office/powerpoint/2010/main" val="3790493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>
          <a:extLst>
            <a:ext uri="{FF2B5EF4-FFF2-40B4-BE49-F238E27FC236}">
              <a16:creationId xmlns:a16="http://schemas.microsoft.com/office/drawing/2014/main" id="{62B21509-4C40-CC30-7778-10C8420183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oogle Shape;99;p2">
            <a:extLst>
              <a:ext uri="{FF2B5EF4-FFF2-40B4-BE49-F238E27FC236}">
                <a16:creationId xmlns:a16="http://schemas.microsoft.com/office/drawing/2014/main" id="{42F85AA6-AE14-6A39-C3FD-C7961054AE1D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-79163"/>
            <a:ext cx="8951844" cy="7584827"/>
            <a:chOff x="0" y="-28575"/>
            <a:chExt cx="3231946" cy="2737908"/>
          </a:xfrm>
        </p:grpSpPr>
        <p:sp>
          <p:nvSpPr>
            <p:cNvPr id="100" name="Google Shape;100;p2">
              <a:extLst>
                <a:ext uri="{FF2B5EF4-FFF2-40B4-BE49-F238E27FC236}">
                  <a16:creationId xmlns:a16="http://schemas.microsoft.com/office/drawing/2014/main" id="{78DC9FD1-1F4A-D6FF-FE5C-E6242B09777D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3231946" cy="2709333"/>
            </a:xfrm>
            <a:custGeom>
              <a:avLst/>
              <a:gdLst/>
              <a:ahLst/>
              <a:cxnLst/>
              <a:rect l="l" t="t" r="r" b="b"/>
              <a:pathLst>
                <a:path w="3231946" h="2709333" extrusionOk="0">
                  <a:moveTo>
                    <a:pt x="0" y="0"/>
                  </a:moveTo>
                  <a:lnTo>
                    <a:pt x="3231946" y="0"/>
                  </a:lnTo>
                  <a:lnTo>
                    <a:pt x="3231946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FFB61C">
                <a:alpha val="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2">
              <a:extLst>
                <a:ext uri="{FF2B5EF4-FFF2-40B4-BE49-F238E27FC236}">
                  <a16:creationId xmlns:a16="http://schemas.microsoft.com/office/drawing/2014/main" id="{63843F3B-F01F-18FF-07C9-B16FC4581E56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28575"/>
              <a:ext cx="812700" cy="84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" name="Google Shape;105;p2">
            <a:extLst>
              <a:ext uri="{FF2B5EF4-FFF2-40B4-BE49-F238E27FC236}">
                <a16:creationId xmlns:a16="http://schemas.microsoft.com/office/drawing/2014/main" id="{44059A1F-C837-B82B-CE81-82037B1D13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88658" y="1866473"/>
            <a:ext cx="7796583" cy="4945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STUDENT </a:t>
            </a:r>
            <a:r>
              <a:rPr lang="id-ID" sz="1800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FULL 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lang="en-US" b="1" dirty="0">
              <a:solidFill>
                <a:srgbClr val="000000"/>
              </a:solidFill>
              <a:latin typeface="Optima" panose="02000503060000020004" pitchFamily="2" charset="0"/>
              <a:ea typeface="Belleza"/>
              <a:cs typeface="Belleza"/>
              <a:sym typeface="Belleza"/>
            </a:endParaRPr>
          </a:p>
          <a:p>
            <a:pPr algn="ctr">
              <a:buClr>
                <a:srgbClr val="000000"/>
              </a:buClr>
              <a:buSzPts val="1800"/>
            </a:pPr>
            <a:r>
              <a:rPr lang="en-US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In defense of her/his Master's Thesis entitled</a:t>
            </a:r>
          </a:p>
          <a:p>
            <a:pPr algn="ctr">
              <a:buClr>
                <a:srgbClr val="000000"/>
              </a:buClr>
              <a:buSzPts val="1800"/>
            </a:pPr>
            <a:endParaRPr lang="en-US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>
              <a:lnSpc>
                <a:spcPct val="150000"/>
              </a:lnSpc>
              <a:buClr>
                <a:srgbClr val="000000"/>
              </a:buClr>
              <a:buSzPts val="1800"/>
            </a:pPr>
            <a:r>
              <a:rPr lang="en-US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Title of Thesis 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Lorem ipsum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dolor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sit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amet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,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consectetur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adipiscing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elit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,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sed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do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eiusmod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tempor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incididunt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ut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labore et dolore magna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aliqua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. Ut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enim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ad minim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veniam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,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quis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nostrud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exercitation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ullamco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laboris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nisi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ut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aliquip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ex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ea</a:t>
            </a:r>
            <a:endParaRPr lang="en-GB" b="1" i="0" dirty="0">
              <a:solidFill>
                <a:srgbClr val="000000"/>
              </a:solidFill>
              <a:effectLst/>
              <a:latin typeface="Optima LT Std" panose="020B0502050508020304" pitchFamily="34" charset="0"/>
            </a:endParaRPr>
          </a:p>
          <a:p>
            <a:pPr algn="ctr">
              <a:buClr>
                <a:srgbClr val="000000"/>
              </a:buClr>
              <a:buSzPts val="1800"/>
            </a:pPr>
            <a:endParaRPr lang="en-US" sz="16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/>
            <a:r>
              <a:rPr lang="en-US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for the degree of Master of Science in Program</a:t>
            </a:r>
            <a:endParaRPr lang="en-US" sz="1700" b="1" i="0" u="none" strike="noStrike" cap="none" dirty="0">
              <a:solidFill>
                <a:srgbClr val="000000"/>
              </a:solidFill>
              <a:latin typeface="Avenir" panose="020B0503020203020204" pitchFamily="34" charset="0"/>
              <a:ea typeface="Belleza"/>
              <a:cs typeface="Belleza"/>
              <a:sym typeface="Belleza"/>
            </a:endParaRPr>
          </a:p>
          <a:p>
            <a:pPr algn="ctr"/>
            <a:endParaRPr lang="en-US" sz="16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/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Date </a:t>
            </a:r>
            <a:r>
              <a:rPr lang="id-ID" sz="1700" dirty="0" err="1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Month</a:t>
            </a:r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 </a:t>
            </a:r>
            <a:r>
              <a:rPr lang="id-ID" sz="1700" dirty="0" err="1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Year</a:t>
            </a:r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 </a:t>
            </a:r>
            <a:r>
              <a:rPr lang="en-US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| </a:t>
            </a:r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00</a:t>
            </a:r>
            <a:r>
              <a:rPr lang="id-ID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:00 AM – 00:00 PM</a:t>
            </a:r>
            <a:r>
              <a:rPr lang="en-US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 | Venue (or link if online)</a:t>
            </a:r>
            <a:endParaRPr lang="en-US" sz="1700" b="1" i="0" u="none" strike="noStrike" cap="none" dirty="0">
              <a:solidFill>
                <a:srgbClr val="000000"/>
              </a:solidFill>
              <a:latin typeface="Avenir" panose="020B0503020203020204" pitchFamily="34" charset="0"/>
              <a:ea typeface="Belleza"/>
              <a:cs typeface="Belleza"/>
              <a:sym typeface="Bellez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/>
          </a:p>
          <a:p>
            <a:pPr algn="ctr"/>
            <a:endParaRPr lang="en-US" sz="16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/>
            <a:endParaRPr lang="en-US" sz="1600" dirty="0">
              <a:solidFill>
                <a:srgbClr val="000000"/>
              </a:solidFill>
              <a:latin typeface="Avenir"/>
              <a:ea typeface="Belleza"/>
              <a:cs typeface="Belleza"/>
              <a:sym typeface="Avenir"/>
            </a:endParaRPr>
          </a:p>
          <a:p>
            <a:pPr algn="ctr">
              <a:lnSpc>
                <a:spcPct val="200000"/>
              </a:lnSpc>
              <a:buClr>
                <a:srgbClr val="000000"/>
              </a:buClr>
              <a:buSzPts val="1800"/>
            </a:pPr>
            <a:endParaRPr lang="en-US" sz="1600" b="1" dirty="0">
              <a:solidFill>
                <a:srgbClr val="000000"/>
              </a:solidFill>
              <a:latin typeface="Optima" panose="02000503060000020004"/>
              <a:ea typeface="Belleza"/>
              <a:cs typeface="Belleza"/>
              <a:sym typeface="Belleza"/>
            </a:endParaRPr>
          </a:p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600" b="1" i="0" u="none" strike="noStrike" cap="none" dirty="0">
              <a:solidFill>
                <a:srgbClr val="000000"/>
              </a:solidFill>
              <a:latin typeface="Optima" panose="02000503060000020004" pitchFamily="2" charset="0"/>
              <a:ea typeface="Belleza"/>
              <a:cs typeface="Belleza"/>
              <a:sym typeface="Belleza"/>
            </a:endParaRPr>
          </a:p>
        </p:txBody>
      </p:sp>
      <p:sp>
        <p:nvSpPr>
          <p:cNvPr id="102" name="Google Shape;102;p2">
            <a:extLst>
              <a:ext uri="{FF2B5EF4-FFF2-40B4-BE49-F238E27FC236}">
                <a16:creationId xmlns:a16="http://schemas.microsoft.com/office/drawing/2014/main" id="{A6FFB84B-13EC-C427-FD45-23DA68B5367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64855">
            <a:off x="-2541333" y="-1646950"/>
            <a:ext cx="3380424" cy="2847720"/>
          </a:xfrm>
          <a:custGeom>
            <a:avLst/>
            <a:gdLst/>
            <a:ahLst/>
            <a:cxnLst/>
            <a:rect l="l" t="t" r="r" b="b"/>
            <a:pathLst>
              <a:path w="6377024" h="5372100" extrusionOk="0">
                <a:moveTo>
                  <a:pt x="4826353" y="0"/>
                </a:moveTo>
                <a:lnTo>
                  <a:pt x="1560830" y="0"/>
                </a:lnTo>
                <a:lnTo>
                  <a:pt x="1550670" y="0"/>
                </a:lnTo>
                <a:lnTo>
                  <a:pt x="0" y="2686050"/>
                </a:lnTo>
                <a:lnTo>
                  <a:pt x="1550670" y="5372100"/>
                </a:lnTo>
                <a:lnTo>
                  <a:pt x="1560830" y="5372100"/>
                </a:lnTo>
                <a:lnTo>
                  <a:pt x="4825084" y="5372100"/>
                </a:lnTo>
                <a:lnTo>
                  <a:pt x="4826353" y="5372100"/>
                </a:lnTo>
                <a:lnTo>
                  <a:pt x="6377024" y="2686050"/>
                </a:lnTo>
                <a:lnTo>
                  <a:pt x="4826353" y="0"/>
                </a:lnTo>
                <a:close/>
              </a:path>
            </a:pathLst>
          </a:custGeom>
          <a:solidFill>
            <a:srgbClr val="FFB61C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>
            <a:extLst>
              <a:ext uri="{FF2B5EF4-FFF2-40B4-BE49-F238E27FC236}">
                <a16:creationId xmlns:a16="http://schemas.microsoft.com/office/drawing/2014/main" id="{C33AAEC9-DD8D-866D-A317-19821358C3C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81555" y="977550"/>
            <a:ext cx="31668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FINAL EXAMINATION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">
            <a:extLst>
              <a:ext uri="{FF2B5EF4-FFF2-40B4-BE49-F238E27FC236}">
                <a16:creationId xmlns:a16="http://schemas.microsoft.com/office/drawing/2014/main" id="{0FBC62CB-C663-1983-7BA6-3C6F5831EF1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23939" y="1410625"/>
            <a:ext cx="5097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of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2">
            <a:extLst>
              <a:ext uri="{FF2B5EF4-FFF2-40B4-BE49-F238E27FC236}">
                <a16:creationId xmlns:a16="http://schemas.microsoft.com/office/drawing/2014/main" id="{1DA0C71F-6AAD-D3E3-1A0B-AA340E2FB03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9525" y="5566344"/>
            <a:ext cx="316500" cy="1230600"/>
          </a:xfrm>
          <a:prstGeom prst="rect">
            <a:avLst/>
          </a:prstGeom>
          <a:solidFill>
            <a:srgbClr val="8D143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2">
            <a:extLst>
              <a:ext uri="{FF2B5EF4-FFF2-40B4-BE49-F238E27FC236}">
                <a16:creationId xmlns:a16="http://schemas.microsoft.com/office/drawing/2014/main" id="{52B5914F-8E88-33A0-24CB-7B0831D0E7A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678275" y="1570553"/>
            <a:ext cx="346972" cy="6014271"/>
          </a:xfrm>
          <a:custGeom>
            <a:avLst/>
            <a:gdLst/>
            <a:ahLst/>
            <a:cxnLst/>
            <a:rect l="l" t="t" r="r" b="b"/>
            <a:pathLst>
              <a:path w="102692" h="2129760" extrusionOk="0">
                <a:moveTo>
                  <a:pt x="0" y="0"/>
                </a:moveTo>
                <a:lnTo>
                  <a:pt x="102692" y="0"/>
                </a:lnTo>
                <a:lnTo>
                  <a:pt x="102692" y="2129760"/>
                </a:lnTo>
                <a:lnTo>
                  <a:pt x="0" y="2129760"/>
                </a:lnTo>
                <a:close/>
              </a:path>
            </a:pathLst>
          </a:custGeom>
          <a:solidFill>
            <a:srgbClr val="00564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2">
            <a:extLst>
              <a:ext uri="{FF2B5EF4-FFF2-40B4-BE49-F238E27FC236}">
                <a16:creationId xmlns:a16="http://schemas.microsoft.com/office/drawing/2014/main" id="{E4D0A143-1411-5283-D50A-2254450FF0F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-5400000">
            <a:off x="6756887" y="5287236"/>
            <a:ext cx="296643" cy="4203993"/>
          </a:xfrm>
          <a:custGeom>
            <a:avLst/>
            <a:gdLst/>
            <a:ahLst/>
            <a:cxnLst/>
            <a:rect l="l" t="t" r="r" b="b"/>
            <a:pathLst>
              <a:path w="102692" h="2129760" extrusionOk="0">
                <a:moveTo>
                  <a:pt x="0" y="0"/>
                </a:moveTo>
                <a:lnTo>
                  <a:pt x="102692" y="0"/>
                </a:lnTo>
                <a:lnTo>
                  <a:pt x="102692" y="2129760"/>
                </a:lnTo>
                <a:lnTo>
                  <a:pt x="0" y="2129760"/>
                </a:lnTo>
                <a:close/>
              </a:path>
            </a:pathLst>
          </a:custGeom>
          <a:solidFill>
            <a:srgbClr val="00564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16;p2">
            <a:extLst>
              <a:ext uri="{FF2B5EF4-FFF2-40B4-BE49-F238E27FC236}">
                <a16:creationId xmlns:a16="http://schemas.microsoft.com/office/drawing/2014/main" id="{1D1C0EA5-4390-2932-B5B8-99E3ABE8E39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2231" y="5887622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Chair,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2" name="Google Shape;120;p2" descr="A logo with text on it&#10;&#10;Description automatically generated">
            <a:extLst>
              <a:ext uri="{FF2B5EF4-FFF2-40B4-BE49-F238E27FC236}">
                <a16:creationId xmlns:a16="http://schemas.microsoft.com/office/drawing/2014/main" id="{48D29DE0-0FBE-D472-65F7-82B9BA96BEBB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76912" y="104639"/>
            <a:ext cx="3405141" cy="827941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16;p2">
            <a:extLst>
              <a:ext uri="{FF2B5EF4-FFF2-40B4-BE49-F238E27FC236}">
                <a16:creationId xmlns:a16="http://schemas.microsoft.com/office/drawing/2014/main" id="{F7139CE1-9569-4A3E-DC59-FCB49F75DF1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69875" y="5889190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Member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3" name="Google Shape;116;p2">
            <a:extLst>
              <a:ext uri="{FF2B5EF4-FFF2-40B4-BE49-F238E27FC236}">
                <a16:creationId xmlns:a16="http://schemas.microsoft.com/office/drawing/2014/main" id="{1D4046C7-8E61-2BE0-0358-1E8DF85DC1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2150" y="6615706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Co-Chair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" name="Google Shape;116;p2">
            <a:extLst>
              <a:ext uri="{FF2B5EF4-FFF2-40B4-BE49-F238E27FC236}">
                <a16:creationId xmlns:a16="http://schemas.microsoft.com/office/drawing/2014/main" id="{BC88D1CE-C7FB-AFC3-C5AA-BD75D99A48D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67910" y="6615706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Member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  <p:extLst>
      <p:ext uri="{BB962C8B-B14F-4D97-AF65-F5344CB8AC3E}">
        <p14:creationId xmlns:p14="http://schemas.microsoft.com/office/powerpoint/2010/main" val="3807343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>
          <a:extLst>
            <a:ext uri="{FF2B5EF4-FFF2-40B4-BE49-F238E27FC236}">
              <a16:creationId xmlns:a16="http://schemas.microsoft.com/office/drawing/2014/main" id="{AEA83FB8-B00D-AD36-5F51-63A22C513B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oogle Shape;99;p2">
            <a:extLst>
              <a:ext uri="{FF2B5EF4-FFF2-40B4-BE49-F238E27FC236}">
                <a16:creationId xmlns:a16="http://schemas.microsoft.com/office/drawing/2014/main" id="{1C2FB65C-E4B0-4262-F1AC-118E6159E394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-79163"/>
            <a:ext cx="8951844" cy="7584827"/>
            <a:chOff x="0" y="-28575"/>
            <a:chExt cx="3231946" cy="2737908"/>
          </a:xfrm>
        </p:grpSpPr>
        <p:sp>
          <p:nvSpPr>
            <p:cNvPr id="100" name="Google Shape;100;p2">
              <a:extLst>
                <a:ext uri="{FF2B5EF4-FFF2-40B4-BE49-F238E27FC236}">
                  <a16:creationId xmlns:a16="http://schemas.microsoft.com/office/drawing/2014/main" id="{98078859-8273-2227-C105-8F40CC6C89A3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3231946" cy="2709333"/>
            </a:xfrm>
            <a:custGeom>
              <a:avLst/>
              <a:gdLst/>
              <a:ahLst/>
              <a:cxnLst/>
              <a:rect l="l" t="t" r="r" b="b"/>
              <a:pathLst>
                <a:path w="3231946" h="2709333" extrusionOk="0">
                  <a:moveTo>
                    <a:pt x="0" y="0"/>
                  </a:moveTo>
                  <a:lnTo>
                    <a:pt x="3231946" y="0"/>
                  </a:lnTo>
                  <a:lnTo>
                    <a:pt x="3231946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FFB61C">
                <a:alpha val="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2">
              <a:extLst>
                <a:ext uri="{FF2B5EF4-FFF2-40B4-BE49-F238E27FC236}">
                  <a16:creationId xmlns:a16="http://schemas.microsoft.com/office/drawing/2014/main" id="{A54A1625-EC7E-6D50-5514-0360BB96297C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28575"/>
              <a:ext cx="812700" cy="84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Google Shape;105;p2">
            <a:extLst>
              <a:ext uri="{FF2B5EF4-FFF2-40B4-BE49-F238E27FC236}">
                <a16:creationId xmlns:a16="http://schemas.microsoft.com/office/drawing/2014/main" id="{D0D4A87F-7CA3-C3BE-86D8-0AB355113D53}"/>
              </a:ext>
            </a:extLst>
          </p:cNvPr>
          <p:cNvSpPr txBox="1"/>
          <p:nvPr/>
        </p:nvSpPr>
        <p:spPr>
          <a:xfrm>
            <a:off x="588658" y="1866473"/>
            <a:ext cx="7796583" cy="4945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STUDENT </a:t>
            </a:r>
            <a:r>
              <a:rPr lang="id-ID" sz="1800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FULL 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lang="en-US" b="1" dirty="0">
              <a:solidFill>
                <a:srgbClr val="000000"/>
              </a:solidFill>
              <a:latin typeface="Optima" panose="02000503060000020004" pitchFamily="2" charset="0"/>
              <a:ea typeface="Belleza"/>
              <a:cs typeface="Belleza"/>
              <a:sym typeface="Belleza"/>
            </a:endParaRPr>
          </a:p>
          <a:p>
            <a:pPr algn="ctr">
              <a:buClr>
                <a:srgbClr val="000000"/>
              </a:buClr>
              <a:buSzPts val="1800"/>
            </a:pPr>
            <a:r>
              <a:rPr lang="en-US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In defense of her/his Master's Thesis entitled</a:t>
            </a:r>
          </a:p>
          <a:p>
            <a:pPr algn="ctr">
              <a:buClr>
                <a:srgbClr val="000000"/>
              </a:buClr>
              <a:buSzPts val="1800"/>
            </a:pPr>
            <a:endParaRPr lang="en-US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>
              <a:lnSpc>
                <a:spcPct val="150000"/>
              </a:lnSpc>
              <a:buClr>
                <a:srgbClr val="000000"/>
              </a:buClr>
              <a:buSzPts val="1800"/>
            </a:pPr>
            <a:r>
              <a:rPr lang="en-US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Title of Thesis 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Lorem ipsum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dolor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sit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amet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,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consectetur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adipiscing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elit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,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sed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do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eiusmod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tempor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incididunt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ut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labore et dolore magna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aliqua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. Ut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enim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ad minim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veniam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,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quis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nostrud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exercitation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ullamco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laboris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nisi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ut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aliquip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ex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ea</a:t>
            </a:r>
            <a:endParaRPr lang="en-GB" b="1" i="0" dirty="0">
              <a:solidFill>
                <a:srgbClr val="000000"/>
              </a:solidFill>
              <a:effectLst/>
              <a:latin typeface="Optima LT Std" panose="020B0502050508020304" pitchFamily="34" charset="0"/>
            </a:endParaRPr>
          </a:p>
          <a:p>
            <a:pPr algn="ctr">
              <a:buClr>
                <a:srgbClr val="000000"/>
              </a:buClr>
              <a:buSzPts val="1800"/>
            </a:pPr>
            <a:endParaRPr lang="en-US" sz="16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/>
            <a:r>
              <a:rPr lang="en-US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for the degree of Master of Science in Program</a:t>
            </a:r>
            <a:endParaRPr lang="en-US" sz="1700" b="1" i="0" u="none" strike="noStrike" cap="none" dirty="0">
              <a:solidFill>
                <a:srgbClr val="000000"/>
              </a:solidFill>
              <a:latin typeface="Avenir" panose="020B0503020203020204" pitchFamily="34" charset="0"/>
              <a:ea typeface="Belleza"/>
              <a:cs typeface="Belleza"/>
              <a:sym typeface="Belleza"/>
            </a:endParaRPr>
          </a:p>
          <a:p>
            <a:pPr algn="ctr"/>
            <a:endParaRPr lang="en-US" sz="16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/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Date </a:t>
            </a:r>
            <a:r>
              <a:rPr lang="id-ID" sz="1700" dirty="0" err="1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Month</a:t>
            </a:r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 </a:t>
            </a:r>
            <a:r>
              <a:rPr lang="id-ID" sz="1700" dirty="0" err="1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Year</a:t>
            </a:r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 </a:t>
            </a:r>
            <a:r>
              <a:rPr lang="en-US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| </a:t>
            </a:r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00</a:t>
            </a:r>
            <a:r>
              <a:rPr lang="id-ID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:00 AM – 00:00 PM</a:t>
            </a:r>
            <a:r>
              <a:rPr lang="en-US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 | Venue (or link if online)</a:t>
            </a:r>
            <a:endParaRPr lang="en-US" sz="1700" b="1" i="0" u="none" strike="noStrike" cap="none" dirty="0">
              <a:solidFill>
                <a:srgbClr val="000000"/>
              </a:solidFill>
              <a:latin typeface="Avenir" panose="020B0503020203020204" pitchFamily="34" charset="0"/>
              <a:ea typeface="Belleza"/>
              <a:cs typeface="Belleza"/>
              <a:sym typeface="Bellez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/>
          </a:p>
          <a:p>
            <a:pPr algn="ctr"/>
            <a:endParaRPr lang="en-US" sz="16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/>
            <a:endParaRPr lang="en-US" sz="1600" dirty="0">
              <a:solidFill>
                <a:srgbClr val="000000"/>
              </a:solidFill>
              <a:latin typeface="Avenir"/>
              <a:ea typeface="Belleza"/>
              <a:cs typeface="Belleza"/>
              <a:sym typeface="Avenir"/>
            </a:endParaRPr>
          </a:p>
          <a:p>
            <a:pPr algn="ctr">
              <a:lnSpc>
                <a:spcPct val="200000"/>
              </a:lnSpc>
              <a:buClr>
                <a:srgbClr val="000000"/>
              </a:buClr>
              <a:buSzPts val="1800"/>
            </a:pPr>
            <a:endParaRPr lang="en-US" sz="1600" b="1" dirty="0">
              <a:solidFill>
                <a:srgbClr val="000000"/>
              </a:solidFill>
              <a:latin typeface="Optima" panose="02000503060000020004"/>
              <a:ea typeface="Belleza"/>
              <a:cs typeface="Belleza"/>
              <a:sym typeface="Belleza"/>
            </a:endParaRPr>
          </a:p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600" b="1" i="0" u="none" strike="noStrike" cap="none" dirty="0">
              <a:solidFill>
                <a:srgbClr val="000000"/>
              </a:solidFill>
              <a:latin typeface="Optima" panose="02000503060000020004" pitchFamily="2" charset="0"/>
              <a:ea typeface="Belleza"/>
              <a:cs typeface="Belleza"/>
              <a:sym typeface="Belleza"/>
            </a:endParaRPr>
          </a:p>
        </p:txBody>
      </p:sp>
      <p:sp>
        <p:nvSpPr>
          <p:cNvPr id="102" name="Google Shape;102;p2">
            <a:extLst>
              <a:ext uri="{FF2B5EF4-FFF2-40B4-BE49-F238E27FC236}">
                <a16:creationId xmlns:a16="http://schemas.microsoft.com/office/drawing/2014/main" id="{08522CA1-7892-11CD-F84B-3A2C803CA8D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64855">
            <a:off x="-2541333" y="-1646950"/>
            <a:ext cx="3380424" cy="2847720"/>
          </a:xfrm>
          <a:custGeom>
            <a:avLst/>
            <a:gdLst/>
            <a:ahLst/>
            <a:cxnLst/>
            <a:rect l="l" t="t" r="r" b="b"/>
            <a:pathLst>
              <a:path w="6377024" h="5372100" extrusionOk="0">
                <a:moveTo>
                  <a:pt x="4826353" y="0"/>
                </a:moveTo>
                <a:lnTo>
                  <a:pt x="1560830" y="0"/>
                </a:lnTo>
                <a:lnTo>
                  <a:pt x="1550670" y="0"/>
                </a:lnTo>
                <a:lnTo>
                  <a:pt x="0" y="2686050"/>
                </a:lnTo>
                <a:lnTo>
                  <a:pt x="1550670" y="5372100"/>
                </a:lnTo>
                <a:lnTo>
                  <a:pt x="1560830" y="5372100"/>
                </a:lnTo>
                <a:lnTo>
                  <a:pt x="4825084" y="5372100"/>
                </a:lnTo>
                <a:lnTo>
                  <a:pt x="4826353" y="5372100"/>
                </a:lnTo>
                <a:lnTo>
                  <a:pt x="6377024" y="2686050"/>
                </a:lnTo>
                <a:lnTo>
                  <a:pt x="4826353" y="0"/>
                </a:lnTo>
                <a:close/>
              </a:path>
            </a:pathLst>
          </a:custGeom>
          <a:solidFill>
            <a:srgbClr val="FFB61C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>
            <a:extLst>
              <a:ext uri="{FF2B5EF4-FFF2-40B4-BE49-F238E27FC236}">
                <a16:creationId xmlns:a16="http://schemas.microsoft.com/office/drawing/2014/main" id="{F17822AB-7E9E-8D89-BDBF-AD381CDD66F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81555" y="977550"/>
            <a:ext cx="31668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FINAL EXAMINATION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">
            <a:extLst>
              <a:ext uri="{FF2B5EF4-FFF2-40B4-BE49-F238E27FC236}">
                <a16:creationId xmlns:a16="http://schemas.microsoft.com/office/drawing/2014/main" id="{A9E12940-E4D5-3D50-F69D-34972496373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23939" y="1410625"/>
            <a:ext cx="5097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of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2">
            <a:extLst>
              <a:ext uri="{FF2B5EF4-FFF2-40B4-BE49-F238E27FC236}">
                <a16:creationId xmlns:a16="http://schemas.microsoft.com/office/drawing/2014/main" id="{E91DC62C-5EDB-0CD5-7AD4-E4D88A70711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9525" y="5566344"/>
            <a:ext cx="316500" cy="1230600"/>
          </a:xfrm>
          <a:prstGeom prst="rect">
            <a:avLst/>
          </a:prstGeom>
          <a:solidFill>
            <a:srgbClr val="8D143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2">
            <a:extLst>
              <a:ext uri="{FF2B5EF4-FFF2-40B4-BE49-F238E27FC236}">
                <a16:creationId xmlns:a16="http://schemas.microsoft.com/office/drawing/2014/main" id="{31AECA7B-43C0-CD9E-4E2B-EE2EE07C499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678275" y="1570553"/>
            <a:ext cx="346972" cy="6014271"/>
          </a:xfrm>
          <a:custGeom>
            <a:avLst/>
            <a:gdLst/>
            <a:ahLst/>
            <a:cxnLst/>
            <a:rect l="l" t="t" r="r" b="b"/>
            <a:pathLst>
              <a:path w="102692" h="2129760" extrusionOk="0">
                <a:moveTo>
                  <a:pt x="0" y="0"/>
                </a:moveTo>
                <a:lnTo>
                  <a:pt x="102692" y="0"/>
                </a:lnTo>
                <a:lnTo>
                  <a:pt x="102692" y="2129760"/>
                </a:lnTo>
                <a:lnTo>
                  <a:pt x="0" y="2129760"/>
                </a:lnTo>
                <a:close/>
              </a:path>
            </a:pathLst>
          </a:custGeom>
          <a:solidFill>
            <a:srgbClr val="00564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2">
            <a:extLst>
              <a:ext uri="{FF2B5EF4-FFF2-40B4-BE49-F238E27FC236}">
                <a16:creationId xmlns:a16="http://schemas.microsoft.com/office/drawing/2014/main" id="{38DFA674-F6F3-D1AD-B4D3-3F6CF2C656C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-5400000">
            <a:off x="6756887" y="5287236"/>
            <a:ext cx="296643" cy="4203993"/>
          </a:xfrm>
          <a:custGeom>
            <a:avLst/>
            <a:gdLst/>
            <a:ahLst/>
            <a:cxnLst/>
            <a:rect l="l" t="t" r="r" b="b"/>
            <a:pathLst>
              <a:path w="102692" h="2129760" extrusionOk="0">
                <a:moveTo>
                  <a:pt x="0" y="0"/>
                </a:moveTo>
                <a:lnTo>
                  <a:pt x="102692" y="0"/>
                </a:lnTo>
                <a:lnTo>
                  <a:pt x="102692" y="2129760"/>
                </a:lnTo>
                <a:lnTo>
                  <a:pt x="0" y="2129760"/>
                </a:lnTo>
                <a:close/>
              </a:path>
            </a:pathLst>
          </a:custGeom>
          <a:solidFill>
            <a:srgbClr val="00564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" name="Google Shape;120;p2" descr="A logo with text on it&#10;&#10;Description automatically generated">
            <a:extLst>
              <a:ext uri="{FF2B5EF4-FFF2-40B4-BE49-F238E27FC236}">
                <a16:creationId xmlns:a16="http://schemas.microsoft.com/office/drawing/2014/main" id="{F3B88111-A973-4C52-D59D-022290884B71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76912" y="104639"/>
            <a:ext cx="3405141" cy="82794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116;p2">
            <a:extLst>
              <a:ext uri="{FF2B5EF4-FFF2-40B4-BE49-F238E27FC236}">
                <a16:creationId xmlns:a16="http://schemas.microsoft.com/office/drawing/2014/main" id="{AC043F8E-3BAB-FB74-B402-B6875DDE9A1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2231" y="5887622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Chair,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" name="Google Shape;116;p2">
            <a:extLst>
              <a:ext uri="{FF2B5EF4-FFF2-40B4-BE49-F238E27FC236}">
                <a16:creationId xmlns:a16="http://schemas.microsoft.com/office/drawing/2014/main" id="{A6AD0E4E-D460-6FAA-329B-8825E7BB35F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69875" y="5889190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Member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" name="Google Shape;116;p2">
            <a:extLst>
              <a:ext uri="{FF2B5EF4-FFF2-40B4-BE49-F238E27FC236}">
                <a16:creationId xmlns:a16="http://schemas.microsoft.com/office/drawing/2014/main" id="{8852D1A7-4F2E-A93C-D027-572FC0DA14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2150" y="6615706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Member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0" name="Google Shape;116;p2">
            <a:extLst>
              <a:ext uri="{FF2B5EF4-FFF2-40B4-BE49-F238E27FC236}">
                <a16:creationId xmlns:a16="http://schemas.microsoft.com/office/drawing/2014/main" id="{66E0EB3F-E48F-1FD0-9581-E87E40D56D1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67910" y="6615706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Member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  <p:extLst>
      <p:ext uri="{BB962C8B-B14F-4D97-AF65-F5344CB8AC3E}">
        <p14:creationId xmlns:p14="http://schemas.microsoft.com/office/powerpoint/2010/main" val="180604443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649</TotalTime>
  <Words>613</Words>
  <Application>Microsoft Office PowerPoint</Application>
  <PresentationFormat>Custom</PresentationFormat>
  <Paragraphs>94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Avenir</vt:lpstr>
      <vt:lpstr>Calibri</vt:lpstr>
      <vt:lpstr>Optima</vt:lpstr>
      <vt:lpstr>Optima LT Std</vt:lpstr>
      <vt:lpstr>Palatino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FSCC Terminal 3</dc:creator>
  <cp:lastModifiedBy>Jerry Jr Rivera</cp:lastModifiedBy>
  <cp:revision>27</cp:revision>
  <dcterms:created xsi:type="dcterms:W3CDTF">2023-10-17T02:26:34Z</dcterms:created>
  <dcterms:modified xsi:type="dcterms:W3CDTF">2024-12-05T05:58:19Z</dcterms:modified>
</cp:coreProperties>
</file>