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7"/>
  </p:notesMasterIdLst>
  <p:sldIdLst>
    <p:sldId id="257" r:id="rId2"/>
    <p:sldId id="261" r:id="rId3"/>
    <p:sldId id="262" r:id="rId4"/>
    <p:sldId id="260" r:id="rId5"/>
    <p:sldId id="263" r:id="rId6"/>
  </p:sldIdLst>
  <p:sldSz cx="8953500" cy="75057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Guidelines" id="{CD062D34-2D3F-4451-A4C8-E84E447A3262}">
          <p14:sldIdLst>
            <p14:sldId id="257"/>
          </p14:sldIdLst>
        </p14:section>
        <p14:section name="Committee: 1 Chair, 1 Co-Chair, 3 Members" id="{3747F639-7613-439F-9FB5-8437F124462D}">
          <p14:sldIdLst>
            <p14:sldId id="261"/>
          </p14:sldIdLst>
        </p14:section>
        <p14:section name="Committee: 1 Chair, 4 Members" id="{C15C26B2-8886-4C56-BEE2-B57BCE30466F}">
          <p14:sldIdLst>
            <p14:sldId id="262"/>
          </p14:sldIdLst>
        </p14:section>
        <p14:section name="Ph.D. by Research Graduate Research seminar" id="{7B2F0E60-1463-44AD-8495-57941E0777AB}">
          <p14:sldIdLst>
            <p14:sldId id="260"/>
            <p14:sldId id="263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4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92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P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A65C03-C703-40A0-8DB8-F7ED3307B308}" type="datetimeFigureOut">
              <a:rPr lang="en-PH" smtClean="0"/>
              <a:t>05/12/2024</a:t>
            </a:fld>
            <a:endParaRPr lang="en-P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589088" y="1143000"/>
            <a:ext cx="36798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P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P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684D86-5717-4E6C-A424-E734D638DA21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38894451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84300" y="685800"/>
            <a:ext cx="40894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7">
          <a:extLst>
            <a:ext uri="{FF2B5EF4-FFF2-40B4-BE49-F238E27FC236}">
              <a16:creationId xmlns:a16="http://schemas.microsoft.com/office/drawing/2014/main" id="{C3D4FD17-D38D-8E25-3907-7B9BF121357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4:notes">
            <a:extLst>
              <a:ext uri="{FF2B5EF4-FFF2-40B4-BE49-F238E27FC236}">
                <a16:creationId xmlns:a16="http://schemas.microsoft.com/office/drawing/2014/main" id="{AEDF999D-7E0A-2EE0-6E88-8470FFCD8555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9" name="Google Shape;169;p4:notes">
            <a:extLst>
              <a:ext uri="{FF2B5EF4-FFF2-40B4-BE49-F238E27FC236}">
                <a16:creationId xmlns:a16="http://schemas.microsoft.com/office/drawing/2014/main" id="{238E5248-8DFF-2834-9773-CBD7DB74FE5B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384300" y="685800"/>
            <a:ext cx="40894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302833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7">
          <a:extLst>
            <a:ext uri="{FF2B5EF4-FFF2-40B4-BE49-F238E27FC236}">
              <a16:creationId xmlns:a16="http://schemas.microsoft.com/office/drawing/2014/main" id="{657D7AA6-4988-9E95-29FF-FC211CABA43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4:notes">
            <a:extLst>
              <a:ext uri="{FF2B5EF4-FFF2-40B4-BE49-F238E27FC236}">
                <a16:creationId xmlns:a16="http://schemas.microsoft.com/office/drawing/2014/main" id="{27BF3964-A505-F0EE-74C8-144C92EF0435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9" name="Google Shape;169;p4:notes">
            <a:extLst>
              <a:ext uri="{FF2B5EF4-FFF2-40B4-BE49-F238E27FC236}">
                <a16:creationId xmlns:a16="http://schemas.microsoft.com/office/drawing/2014/main" id="{7A090320-6D6F-890F-BE49-A9BFBF6D020A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384300" y="685800"/>
            <a:ext cx="40894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858092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9" name="Google Shape;169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84300" y="685800"/>
            <a:ext cx="40894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63570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Title and Vertical 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5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393067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 Title and 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6"/>
          <p:cNvSpPr txBox="1">
            <a:spLocks noGrp="1"/>
          </p:cNvSpPr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6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432372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7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7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719517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Title and Conten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8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8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016831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9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9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8058103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 Content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0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1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6" name="Google Shape;36;p10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7" name="Google Shape;37;p1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1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703564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Comparison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11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11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4" name="Google Shape;44;p11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11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6" name="Google Shape;46;p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5001906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95305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Content with Caption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3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3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13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58" name="Google Shape;58;p1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843472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 with Caption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4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4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4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5" name="Google Shape;65;p1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07398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550856855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drive.google.com/drive/folders/1hndkQi4QmpUY_uKLaLh987MFYsALIJNl?usp=sharing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"/>
          <p:cNvSpPr>
            <a:spLocks noGrp="1" noRot="1" noMove="1" noResize="1" noEditPoints="1" noAdjustHandles="1" noChangeArrowheads="1" noChangeShapeType="1"/>
          </p:cNvSpPr>
          <p:nvPr/>
        </p:nvSpPr>
        <p:spPr>
          <a:xfrm rot="64987">
            <a:off x="-2546571" y="-1688785"/>
            <a:ext cx="3387782" cy="2853918"/>
          </a:xfrm>
          <a:custGeom>
            <a:avLst/>
            <a:gdLst/>
            <a:ahLst/>
            <a:cxnLst/>
            <a:rect l="l" t="t" r="r" b="b"/>
            <a:pathLst>
              <a:path w="6377024" h="5372100" extrusionOk="0">
                <a:moveTo>
                  <a:pt x="4826353" y="0"/>
                </a:moveTo>
                <a:lnTo>
                  <a:pt x="1560830" y="0"/>
                </a:lnTo>
                <a:lnTo>
                  <a:pt x="1550670" y="0"/>
                </a:lnTo>
                <a:lnTo>
                  <a:pt x="0" y="2686050"/>
                </a:lnTo>
                <a:lnTo>
                  <a:pt x="1550670" y="5372100"/>
                </a:lnTo>
                <a:lnTo>
                  <a:pt x="1560830" y="5372100"/>
                </a:lnTo>
                <a:lnTo>
                  <a:pt x="4825084" y="5372100"/>
                </a:lnTo>
                <a:lnTo>
                  <a:pt x="4826353" y="5372100"/>
                </a:lnTo>
                <a:lnTo>
                  <a:pt x="6377024" y="2686050"/>
                </a:lnTo>
                <a:lnTo>
                  <a:pt x="4826353" y="0"/>
                </a:lnTo>
                <a:close/>
              </a:path>
            </a:pathLst>
          </a:custGeom>
          <a:solidFill>
            <a:srgbClr val="8D1337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4" name="Google Shape;84;p1"/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-47625" y="5551225"/>
            <a:ext cx="7626740" cy="1244142"/>
          </a:xfrm>
          <a:prstGeom prst="rect">
            <a:avLst/>
          </a:prstGeom>
          <a:solidFill>
            <a:srgbClr val="FFB61C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6" name="Google Shape;86;p1"/>
          <p:cNvSpPr/>
          <p:nvPr/>
        </p:nvSpPr>
        <p:spPr>
          <a:xfrm rot="5400000">
            <a:off x="3636566" y="6252644"/>
            <a:ext cx="455984" cy="530985"/>
          </a:xfrm>
          <a:custGeom>
            <a:avLst/>
            <a:gdLst/>
            <a:ahLst/>
            <a:cxnLst/>
            <a:rect l="l" t="t" r="r" b="b"/>
            <a:pathLst>
              <a:path w="455984" h="530985" extrusionOk="0">
                <a:moveTo>
                  <a:pt x="0" y="0"/>
                </a:moveTo>
                <a:lnTo>
                  <a:pt x="455984" y="0"/>
                </a:lnTo>
                <a:lnTo>
                  <a:pt x="455984" y="530986"/>
                </a:lnTo>
                <a:lnTo>
                  <a:pt x="0" y="530986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Google Shape;87;p1"/>
          <p:cNvSpPr/>
          <p:nvPr/>
        </p:nvSpPr>
        <p:spPr>
          <a:xfrm>
            <a:off x="332100" y="185980"/>
            <a:ext cx="8346175" cy="7100249"/>
          </a:xfrm>
          <a:custGeom>
            <a:avLst/>
            <a:gdLst/>
            <a:ahLst/>
            <a:cxnLst/>
            <a:rect l="l" t="t" r="r" b="b"/>
            <a:pathLst>
              <a:path w="3009375" h="2330844" extrusionOk="0">
                <a:moveTo>
                  <a:pt x="0" y="0"/>
                </a:moveTo>
                <a:lnTo>
                  <a:pt x="3009375" y="0"/>
                </a:lnTo>
                <a:lnTo>
                  <a:pt x="3009375" y="2330844"/>
                </a:lnTo>
                <a:lnTo>
                  <a:pt x="0" y="2330844"/>
                </a:lnTo>
                <a:close/>
              </a:path>
            </a:pathLst>
          </a:custGeom>
          <a:solidFill>
            <a:srgbClr val="FFFFFF"/>
          </a:solidFill>
          <a:ln w="9525" cap="sq" cmpd="sng">
            <a:solidFill>
              <a:srgbClr val="000000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8" name="Google Shape;88;p1"/>
          <p:cNvSpPr txBox="1"/>
          <p:nvPr/>
        </p:nvSpPr>
        <p:spPr>
          <a:xfrm>
            <a:off x="332101" y="749902"/>
            <a:ext cx="2251710" cy="23308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8888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" name="Google Shape;89;p1"/>
          <p:cNvSpPr txBox="1"/>
          <p:nvPr/>
        </p:nvSpPr>
        <p:spPr>
          <a:xfrm>
            <a:off x="608789" y="2541289"/>
            <a:ext cx="7587300" cy="41315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560634" marR="0" lvl="1" indent="-330200" algn="l" defTabSz="914400" rtl="0" eaLnBrk="1" fontAlgn="auto" latinLnBrk="0" hangingPunct="1">
              <a:lnSpc>
                <a:spcPct val="156833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venir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venir"/>
                <a:ea typeface="Avenir"/>
                <a:cs typeface="Avenir"/>
                <a:sym typeface="Avenir"/>
              </a:rPr>
              <a:t>Download and install the fonts provided in this folder: </a:t>
            </a:r>
            <a:r>
              <a:rPr kumimoji="0" lang="en-US" sz="1100" b="1" i="1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venir"/>
                <a:ea typeface="Avenir"/>
                <a:cs typeface="Avenir"/>
                <a:sym typeface="Avenir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https://drive.google.com/drive/folders/1hndkQi4QmpUY_uKLaLh987MFYsALIJNl?usp=sharing</a:t>
            </a:r>
            <a:endParaRPr kumimoji="0" sz="11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venir"/>
              <a:ea typeface="Avenir"/>
              <a:cs typeface="Avenir"/>
              <a:sym typeface="Avenir"/>
            </a:endParaRPr>
          </a:p>
          <a:p>
            <a:pPr marL="560634" marR="0" lvl="1" indent="-330200" algn="l" defTabSz="914400" rtl="0" eaLnBrk="1" fontAlgn="auto" latinLnBrk="0" hangingPunct="1">
              <a:lnSpc>
                <a:spcPct val="156833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venir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venir"/>
                <a:ea typeface="Avenir"/>
                <a:cs typeface="Avenir"/>
                <a:sym typeface="Avenir"/>
              </a:rPr>
              <a:t>Download this file and open it in Microsoft PowerPoint</a:t>
            </a:r>
            <a:endParaRPr kumimoji="0" sz="16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venir"/>
              <a:ea typeface="Avenir"/>
              <a:cs typeface="Avenir"/>
              <a:sym typeface="Avenir"/>
            </a:endParaRPr>
          </a:p>
          <a:p>
            <a:pPr marL="560634" marR="0" lvl="1" indent="-330200" algn="l" defTabSz="914400" rtl="0" eaLnBrk="1" fontAlgn="auto" latinLnBrk="0" hangingPunct="1">
              <a:lnSpc>
                <a:spcPct val="156833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venir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venir"/>
                <a:ea typeface="Avenir"/>
                <a:cs typeface="Avenir"/>
                <a:sym typeface="Avenir"/>
              </a:rPr>
              <a:t>Replace the information such as your Name, Program, Study Title, Members of the Committee, Date, Time, and Venue. </a:t>
            </a:r>
          </a:p>
          <a:p>
            <a:pPr marL="560634" marR="0" lvl="1" indent="-330200" algn="l" defTabSz="914400" rtl="0" eaLnBrk="1" fontAlgn="auto" latinLnBrk="0" hangingPunct="1">
              <a:lnSpc>
                <a:spcPct val="156833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venir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venir"/>
                <a:ea typeface="Avenir"/>
                <a:cs typeface="Avenir"/>
                <a:sym typeface="Avenir"/>
              </a:rPr>
              <a:t>Do not change any font, size, or color. Do not add any logo.</a:t>
            </a:r>
            <a:endParaRPr kumimoji="0" sz="16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venir"/>
              <a:ea typeface="Avenir"/>
              <a:cs typeface="Avenir"/>
              <a:sym typeface="Avenir"/>
            </a:endParaRPr>
          </a:p>
          <a:p>
            <a:pPr marL="560634" marR="0" lvl="1" indent="-330200" algn="l" defTabSz="914400" rtl="0" eaLnBrk="1" fontAlgn="auto" latinLnBrk="0" hangingPunct="1">
              <a:lnSpc>
                <a:spcPct val="156833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venir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venir"/>
                <a:ea typeface="Avenir"/>
                <a:cs typeface="Avenir"/>
                <a:sym typeface="Avenir"/>
              </a:rPr>
              <a:t>If the presentation will be conducted online, include the meeting link (not the meeting ID and password)</a:t>
            </a:r>
            <a:endParaRPr kumimoji="0" sz="16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venir"/>
              <a:ea typeface="Avenir"/>
              <a:cs typeface="Avenir"/>
              <a:sym typeface="Avenir"/>
            </a:endParaRPr>
          </a:p>
          <a:p>
            <a:pPr marL="560634" marR="0" lvl="1" indent="-330200" algn="l" defTabSz="914400" rtl="0" eaLnBrk="1" fontAlgn="auto" latinLnBrk="0" hangingPunct="1">
              <a:lnSpc>
                <a:spcPct val="156833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venir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venir"/>
                <a:ea typeface="Avenir"/>
                <a:cs typeface="Avenir"/>
                <a:sym typeface="Avenir"/>
              </a:rPr>
              <a:t>Save this file as PDF and submit it via ODSS as an attachment to the </a:t>
            </a:r>
            <a:r>
              <a:rPr kumimoji="0" lang="en-US" sz="16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venir"/>
                <a:ea typeface="Avenir"/>
                <a:cs typeface="Avenir"/>
                <a:sym typeface="Avenir"/>
              </a:rPr>
              <a:t>Application for Final Examination</a:t>
            </a: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venir"/>
                <a:ea typeface="Avenir"/>
                <a:cs typeface="Avenir"/>
                <a:sym typeface="Avenir"/>
              </a:rPr>
              <a:t> (thesis/dissertation presentation) and to the </a:t>
            </a:r>
            <a:r>
              <a:rPr kumimoji="0" lang="en-US" sz="16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venir"/>
                <a:ea typeface="Avenir"/>
                <a:cs typeface="Avenir"/>
                <a:sym typeface="Avenir"/>
              </a:rPr>
              <a:t>Application for Ph.D. by Research Seminar Presentation</a:t>
            </a: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venir"/>
                <a:ea typeface="Avenir"/>
                <a:cs typeface="Avenir"/>
                <a:sym typeface="Avenir"/>
              </a:rPr>
              <a:t>.</a:t>
            </a:r>
            <a:endParaRPr kumimoji="0" sz="16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venir"/>
              <a:ea typeface="Avenir"/>
              <a:cs typeface="Avenir"/>
              <a:sym typeface="Avenir"/>
            </a:endParaRPr>
          </a:p>
        </p:txBody>
      </p:sp>
      <p:grpSp>
        <p:nvGrpSpPr>
          <p:cNvPr id="90" name="Google Shape;90;p1"/>
          <p:cNvGrpSpPr>
            <a:grpSpLocks noGrp="1" noUngrp="1" noRot="1" noMove="1" noResize="1"/>
          </p:cNvGrpSpPr>
          <p:nvPr/>
        </p:nvGrpSpPr>
        <p:grpSpPr>
          <a:xfrm rot="5400000">
            <a:off x="5979459" y="6405569"/>
            <a:ext cx="2251703" cy="4013026"/>
            <a:chOff x="0" y="-57150"/>
            <a:chExt cx="812800" cy="1448583"/>
          </a:xfrm>
        </p:grpSpPr>
        <p:sp>
          <p:nvSpPr>
            <p:cNvPr id="91" name="Google Shape;91;p1"/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0" y="0"/>
              <a:ext cx="79222" cy="1391433"/>
            </a:xfrm>
            <a:custGeom>
              <a:avLst/>
              <a:gdLst/>
              <a:ahLst/>
              <a:cxnLst/>
              <a:rect l="l" t="t" r="r" b="b"/>
              <a:pathLst>
                <a:path w="79222" h="1391433" extrusionOk="0">
                  <a:moveTo>
                    <a:pt x="0" y="0"/>
                  </a:moveTo>
                  <a:lnTo>
                    <a:pt x="79222" y="0"/>
                  </a:lnTo>
                  <a:lnTo>
                    <a:pt x="79222" y="1391433"/>
                  </a:lnTo>
                  <a:lnTo>
                    <a:pt x="0" y="1391433"/>
                  </a:lnTo>
                  <a:close/>
                </a:path>
              </a:pathLst>
            </a:custGeom>
            <a:solidFill>
              <a:srgbClr val="00564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2" name="Google Shape;92;p1"/>
            <p:cNvSpPr txBox="1"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0" y="-57150"/>
              <a:ext cx="812800" cy="86995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0800" tIns="50800" rIns="50800" bIns="50800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32222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93" name="Google Shape;93;p1"/>
          <p:cNvSpPr txBox="1"/>
          <p:nvPr/>
        </p:nvSpPr>
        <p:spPr>
          <a:xfrm>
            <a:off x="1157579" y="340780"/>
            <a:ext cx="6686100" cy="80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599" b="1" i="0" u="none" strike="noStrike" kern="0" cap="none" spc="0" normalizeH="0" baseline="0" noProof="0" dirty="0">
                <a:ln>
                  <a:noFill/>
                </a:ln>
                <a:solidFill>
                  <a:srgbClr val="8D1436"/>
                </a:solidFill>
                <a:effectLst/>
                <a:uLnTx/>
                <a:uFillTx/>
                <a:latin typeface="Palatino"/>
                <a:ea typeface="Palatino"/>
                <a:cs typeface="Palatino"/>
                <a:sym typeface="Palatino"/>
              </a:rPr>
              <a:t>Guidelines for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8D1436"/>
                </a:solidFill>
                <a:effectLst/>
                <a:uLnTx/>
                <a:uFillTx/>
                <a:latin typeface="Palatino"/>
                <a:ea typeface="Palatino"/>
                <a:cs typeface="Palatino"/>
                <a:sym typeface="Palatino"/>
              </a:rPr>
              <a:t> </a:t>
            </a:r>
            <a:r>
              <a:rPr kumimoji="0" lang="id-ID" sz="1400" b="1" i="0" u="none" strike="noStrike" kern="0" cap="none" spc="0" normalizeH="0" baseline="0" noProof="0" dirty="0">
                <a:ln>
                  <a:noFill/>
                </a:ln>
                <a:solidFill>
                  <a:srgbClr val="8D1436"/>
                </a:solidFill>
                <a:effectLst/>
                <a:uLnTx/>
                <a:uFillTx/>
                <a:latin typeface="Palatino"/>
                <a:ea typeface="Palatino"/>
                <a:cs typeface="Palatino"/>
                <a:sym typeface="Palatino"/>
              </a:rPr>
              <a:t> </a:t>
            </a:r>
            <a:r>
              <a:rPr kumimoji="0" lang="en-US" sz="2599" b="1" i="0" u="none" strike="noStrike" kern="0" cap="none" spc="0" normalizeH="0" baseline="0" noProof="0" dirty="0">
                <a:ln>
                  <a:noFill/>
                </a:ln>
                <a:solidFill>
                  <a:srgbClr val="8D1436"/>
                </a:solidFill>
                <a:effectLst/>
                <a:uLnTx/>
                <a:uFillTx/>
                <a:latin typeface="Palatino"/>
                <a:ea typeface="Palatino"/>
                <a:cs typeface="Palatino"/>
                <a:sym typeface="Palatino"/>
              </a:rPr>
              <a:t>Seminar </a:t>
            </a:r>
            <a:endParaRPr lang="en-US" sz="2599" b="1" kern="0" dirty="0">
              <a:solidFill>
                <a:srgbClr val="8D1436"/>
              </a:solidFill>
              <a:latin typeface="Palatino"/>
              <a:ea typeface="Palatino"/>
              <a:cs typeface="Palatino"/>
              <a:sym typeface="Palatino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599" b="1" i="0" u="none" strike="noStrike" kern="0" cap="none" spc="0" normalizeH="0" baseline="0" noProof="0" dirty="0">
                <a:ln>
                  <a:noFill/>
                </a:ln>
                <a:solidFill>
                  <a:srgbClr val="8D1436"/>
                </a:solidFill>
                <a:effectLst/>
                <a:uLnTx/>
                <a:uFillTx/>
                <a:latin typeface="Palatino"/>
                <a:ea typeface="Palatino"/>
                <a:cs typeface="Palatino"/>
                <a:sym typeface="Palatino"/>
              </a:rPr>
              <a:t>Presentation Announcement</a:t>
            </a:r>
            <a:endParaRPr kumimoji="0" sz="1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Palatino"/>
              <a:ea typeface="Palatino"/>
              <a:cs typeface="Palatino"/>
              <a:sym typeface="Palatino"/>
            </a:endParaRPr>
          </a:p>
        </p:txBody>
      </p:sp>
      <p:sp>
        <p:nvSpPr>
          <p:cNvPr id="94" name="Google Shape;94;p1"/>
          <p:cNvSpPr txBox="1"/>
          <p:nvPr/>
        </p:nvSpPr>
        <p:spPr>
          <a:xfrm>
            <a:off x="331975" y="1427537"/>
            <a:ext cx="8346300" cy="87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15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alatino"/>
                <a:ea typeface="Palatino"/>
                <a:cs typeface="Palatino"/>
                <a:sym typeface="Palatino"/>
              </a:rPr>
              <a:t>As per the GS Policies, Rules and Regulations Chapter 12, Section 10: “The student shall be given, by his/her Final Examination panel, an oral examination which will be opened to the public. The Graduate School shall publicize the schedule and place of the oral examination.”</a:t>
            </a:r>
            <a:endParaRPr kumimoji="0" sz="13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95" name="Google Shape;95;p1"/>
          <p:cNvSpPr txBox="1"/>
          <p:nvPr/>
        </p:nvSpPr>
        <p:spPr>
          <a:xfrm>
            <a:off x="5154426" y="7127908"/>
            <a:ext cx="1688783" cy="184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32222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96" name="Google Shape;96;p1"/>
          <p:cNvGrpSpPr>
            <a:grpSpLocks noGrp="1" noUngrp="1" noRot="1" noMove="1" noResize="1"/>
          </p:cNvGrpSpPr>
          <p:nvPr/>
        </p:nvGrpSpPr>
        <p:grpSpPr>
          <a:xfrm>
            <a:off x="8678275" y="1447276"/>
            <a:ext cx="2251711" cy="6058424"/>
            <a:chOff x="0" y="-57150"/>
            <a:chExt cx="812800" cy="2186910"/>
          </a:xfrm>
        </p:grpSpPr>
        <p:sp>
          <p:nvSpPr>
            <p:cNvPr id="97" name="Google Shape;97;p1"/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0" y="0"/>
              <a:ext cx="102692" cy="2129760"/>
            </a:xfrm>
            <a:custGeom>
              <a:avLst/>
              <a:gdLst/>
              <a:ahLst/>
              <a:cxnLst/>
              <a:rect l="l" t="t" r="r" b="b"/>
              <a:pathLst>
                <a:path w="102692" h="2129760" extrusionOk="0">
                  <a:moveTo>
                    <a:pt x="0" y="0"/>
                  </a:moveTo>
                  <a:lnTo>
                    <a:pt x="102692" y="0"/>
                  </a:lnTo>
                  <a:lnTo>
                    <a:pt x="102692" y="2129760"/>
                  </a:lnTo>
                  <a:lnTo>
                    <a:pt x="0" y="2129760"/>
                  </a:lnTo>
                  <a:close/>
                </a:path>
              </a:pathLst>
            </a:custGeom>
            <a:solidFill>
              <a:srgbClr val="00564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8" name="Google Shape;98;p1"/>
            <p:cNvSpPr txBox="1"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0" y="-57150"/>
              <a:ext cx="812800" cy="86995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0800" tIns="50800" rIns="50800" bIns="50800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32222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0">
          <a:extLst>
            <a:ext uri="{FF2B5EF4-FFF2-40B4-BE49-F238E27FC236}">
              <a16:creationId xmlns:a16="http://schemas.microsoft.com/office/drawing/2014/main" id="{F05185CF-FB3F-8CDD-DB59-71A7299E3DE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oogle Shape;155;p18">
            <a:extLst>
              <a:ext uri="{FF2B5EF4-FFF2-40B4-BE49-F238E27FC236}">
                <a16:creationId xmlns:a16="http://schemas.microsoft.com/office/drawing/2014/main" id="{006B9BEB-D499-6EF2-90A1-7AD016C7F00B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0" y="-79163"/>
            <a:ext cx="8951844" cy="7584827"/>
            <a:chOff x="0" y="-28575"/>
            <a:chExt cx="3231946" cy="2737908"/>
          </a:xfrm>
        </p:grpSpPr>
        <p:sp>
          <p:nvSpPr>
            <p:cNvPr id="11" name="Google Shape;156;p18">
              <a:extLst>
                <a:ext uri="{FF2B5EF4-FFF2-40B4-BE49-F238E27FC236}">
                  <a16:creationId xmlns:a16="http://schemas.microsoft.com/office/drawing/2014/main" id="{A0E816B3-9020-18B4-3B7A-827A3F3CDA81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0" y="0"/>
              <a:ext cx="3231946" cy="2709333"/>
            </a:xfrm>
            <a:custGeom>
              <a:avLst/>
              <a:gdLst/>
              <a:ahLst/>
              <a:cxnLst/>
              <a:rect l="l" t="t" r="r" b="b"/>
              <a:pathLst>
                <a:path w="3231946" h="2709333" extrusionOk="0">
                  <a:moveTo>
                    <a:pt x="0" y="0"/>
                  </a:moveTo>
                  <a:lnTo>
                    <a:pt x="3231946" y="0"/>
                  </a:lnTo>
                  <a:lnTo>
                    <a:pt x="3231946" y="2709333"/>
                  </a:lnTo>
                  <a:lnTo>
                    <a:pt x="0" y="2709333"/>
                  </a:lnTo>
                  <a:close/>
                </a:path>
              </a:pathLst>
            </a:custGeom>
            <a:solidFill>
              <a:srgbClr val="808080">
                <a:alpha val="14901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" name="Google Shape;157;p18">
              <a:extLst>
                <a:ext uri="{FF2B5EF4-FFF2-40B4-BE49-F238E27FC236}">
                  <a16:creationId xmlns:a16="http://schemas.microsoft.com/office/drawing/2014/main" id="{B6AA0BCC-C50B-20D3-0887-3F008A9D7453}"/>
                </a:ext>
              </a:extLst>
            </p:cNvPr>
            <p:cNvSpPr txBox="1"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0" y="-28575"/>
              <a:ext cx="812700" cy="841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0800" tIns="50800" rIns="50800" bIns="50800" anchor="ctr" anchorCtr="0">
              <a:noAutofit/>
            </a:bodyPr>
            <a:lstStyle/>
            <a:p>
              <a:pPr marL="0" marR="0" lvl="0" indent="0" algn="ctr" rtl="0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" name="Google Shape;105;p2">
            <a:extLst>
              <a:ext uri="{FF2B5EF4-FFF2-40B4-BE49-F238E27FC236}">
                <a16:creationId xmlns:a16="http://schemas.microsoft.com/office/drawing/2014/main" id="{D3BFDEF1-8DFC-7660-26BD-DFAEF27F3FB9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588658" y="1866473"/>
            <a:ext cx="7796583" cy="49459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1" i="0" u="none" strike="noStrike" cap="none" dirty="0">
                <a:solidFill>
                  <a:srgbClr val="000000"/>
                </a:solidFill>
                <a:latin typeface="Optima LT Std" panose="020B0502050508020304" pitchFamily="34" charset="0"/>
                <a:ea typeface="Belleza"/>
                <a:cs typeface="Belleza"/>
                <a:sym typeface="Belleza"/>
              </a:rPr>
              <a:t>STUDENT </a:t>
            </a:r>
            <a:r>
              <a:rPr lang="id-ID" sz="1800" b="1" i="0" u="none" strike="noStrike" cap="none" dirty="0">
                <a:solidFill>
                  <a:srgbClr val="000000"/>
                </a:solidFill>
                <a:latin typeface="Optima LT Std" panose="020B0502050508020304" pitchFamily="34" charset="0"/>
                <a:ea typeface="Belleza"/>
                <a:cs typeface="Belleza"/>
                <a:sym typeface="Belleza"/>
              </a:rPr>
              <a:t>FULL </a:t>
            </a:r>
            <a:r>
              <a:rPr lang="en-US" sz="1800" b="1" i="0" u="none" strike="noStrike" cap="none" dirty="0">
                <a:solidFill>
                  <a:srgbClr val="000000"/>
                </a:solidFill>
                <a:latin typeface="Optima LT Std" panose="020B0502050508020304" pitchFamily="34" charset="0"/>
                <a:ea typeface="Belleza"/>
                <a:cs typeface="Belleza"/>
                <a:sym typeface="Belleza"/>
              </a:rPr>
              <a:t>NAME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lang="en-US" b="1" dirty="0">
              <a:solidFill>
                <a:srgbClr val="000000"/>
              </a:solidFill>
              <a:latin typeface="Optima" panose="02000503060000020004" pitchFamily="2" charset="0"/>
              <a:ea typeface="Belleza"/>
              <a:cs typeface="Belleza"/>
              <a:sym typeface="Belleza"/>
            </a:endParaRPr>
          </a:p>
          <a:p>
            <a:pPr algn="ctr">
              <a:buClr>
                <a:srgbClr val="000000"/>
              </a:buClr>
              <a:buSzPts val="1800"/>
            </a:pPr>
            <a:r>
              <a:rPr lang="en-US" b="0" i="0" u="none" strike="noStrike" cap="none" dirty="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In defense of her/his Dissertation entitled</a:t>
            </a:r>
          </a:p>
          <a:p>
            <a:pPr algn="ctr">
              <a:buClr>
                <a:srgbClr val="000000"/>
              </a:buClr>
              <a:buSzPts val="1800"/>
            </a:pPr>
            <a:endParaRPr lang="en-US" b="0" i="0" u="none" strike="noStrike" cap="none" dirty="0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  <a:p>
            <a:pPr algn="ctr">
              <a:lnSpc>
                <a:spcPct val="150000"/>
              </a:lnSpc>
              <a:buClr>
                <a:srgbClr val="000000"/>
              </a:buClr>
              <a:buSzPts val="1800"/>
            </a:pPr>
            <a:r>
              <a:rPr lang="en-US" b="1" i="0" u="none" strike="noStrike" cap="none" dirty="0">
                <a:solidFill>
                  <a:srgbClr val="000000"/>
                </a:solidFill>
                <a:latin typeface="Optima LT Std" panose="020B0502050508020304" pitchFamily="34" charset="0"/>
                <a:ea typeface="Belleza"/>
                <a:cs typeface="Belleza"/>
                <a:sym typeface="Belleza"/>
              </a:rPr>
              <a:t>Title of Thesis </a:t>
            </a:r>
            <a:r>
              <a:rPr lang="en-GB" b="1" i="0" dirty="0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Lorem ipsum </a:t>
            </a:r>
            <a:r>
              <a:rPr lang="en-GB" b="1" i="0" dirty="0" err="1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dolor</a:t>
            </a:r>
            <a:r>
              <a:rPr lang="en-GB" b="1" i="0" dirty="0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 sit </a:t>
            </a:r>
            <a:r>
              <a:rPr lang="en-GB" b="1" i="0" dirty="0" err="1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amet</a:t>
            </a:r>
            <a:r>
              <a:rPr lang="en-GB" b="1" i="0" dirty="0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, </a:t>
            </a:r>
            <a:r>
              <a:rPr lang="en-GB" b="1" i="0" dirty="0" err="1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consectetur</a:t>
            </a:r>
            <a:r>
              <a:rPr lang="en-GB" b="1" i="0" dirty="0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 </a:t>
            </a:r>
            <a:r>
              <a:rPr lang="en-GB" b="1" i="0" dirty="0" err="1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adipiscing</a:t>
            </a:r>
            <a:r>
              <a:rPr lang="en-GB" b="1" i="0" dirty="0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 </a:t>
            </a:r>
            <a:r>
              <a:rPr lang="en-GB" b="1" i="0" dirty="0" err="1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elit</a:t>
            </a:r>
            <a:r>
              <a:rPr lang="en-GB" b="1" i="0" dirty="0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, </a:t>
            </a:r>
            <a:r>
              <a:rPr lang="en-GB" b="1" i="0" dirty="0" err="1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sed</a:t>
            </a:r>
            <a:r>
              <a:rPr lang="en-GB" b="1" i="0" dirty="0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 do </a:t>
            </a:r>
            <a:r>
              <a:rPr lang="en-GB" b="1" i="0" dirty="0" err="1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eiusmod</a:t>
            </a:r>
            <a:r>
              <a:rPr lang="en-GB" b="1" i="0" dirty="0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 </a:t>
            </a:r>
            <a:r>
              <a:rPr lang="en-GB" b="1" i="0" dirty="0" err="1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tempor</a:t>
            </a:r>
            <a:r>
              <a:rPr lang="en-GB" b="1" i="0" dirty="0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 </a:t>
            </a:r>
            <a:r>
              <a:rPr lang="en-GB" b="1" i="0" dirty="0" err="1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incididunt</a:t>
            </a:r>
            <a:r>
              <a:rPr lang="en-GB" b="1" i="0" dirty="0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 </a:t>
            </a:r>
            <a:r>
              <a:rPr lang="en-GB" b="1" i="0" dirty="0" err="1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ut</a:t>
            </a:r>
            <a:r>
              <a:rPr lang="en-GB" b="1" i="0" dirty="0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 labore et dolore magna </a:t>
            </a:r>
            <a:r>
              <a:rPr lang="en-GB" b="1" i="0" dirty="0" err="1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aliqua</a:t>
            </a:r>
            <a:r>
              <a:rPr lang="en-GB" b="1" i="0" dirty="0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. Ut </a:t>
            </a:r>
            <a:r>
              <a:rPr lang="en-GB" b="1" i="0" dirty="0" err="1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enim</a:t>
            </a:r>
            <a:r>
              <a:rPr lang="en-GB" b="1" i="0" dirty="0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 ad minim </a:t>
            </a:r>
            <a:r>
              <a:rPr lang="en-GB" b="1" i="0" dirty="0" err="1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veniam</a:t>
            </a:r>
            <a:r>
              <a:rPr lang="en-GB" b="1" i="0" dirty="0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, </a:t>
            </a:r>
            <a:r>
              <a:rPr lang="en-GB" b="1" i="0" dirty="0" err="1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quis</a:t>
            </a:r>
            <a:r>
              <a:rPr lang="en-GB" b="1" i="0" dirty="0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 </a:t>
            </a:r>
            <a:r>
              <a:rPr lang="en-GB" b="1" i="0" dirty="0" err="1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nostrud</a:t>
            </a:r>
            <a:r>
              <a:rPr lang="en-GB" b="1" i="0" dirty="0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 exercitation </a:t>
            </a:r>
            <a:r>
              <a:rPr lang="en-GB" b="1" i="0" dirty="0" err="1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ullamco</a:t>
            </a:r>
            <a:r>
              <a:rPr lang="en-GB" b="1" i="0" dirty="0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 </a:t>
            </a:r>
            <a:r>
              <a:rPr lang="en-GB" b="1" i="0" dirty="0" err="1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laboris</a:t>
            </a:r>
            <a:r>
              <a:rPr lang="en-GB" b="1" i="0" dirty="0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 nisi </a:t>
            </a:r>
            <a:r>
              <a:rPr lang="en-GB" b="1" i="0" dirty="0" err="1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ut</a:t>
            </a:r>
            <a:r>
              <a:rPr lang="en-GB" b="1" i="0" dirty="0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 </a:t>
            </a:r>
            <a:r>
              <a:rPr lang="en-GB" b="1" i="0" dirty="0" err="1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aliquip</a:t>
            </a:r>
            <a:r>
              <a:rPr lang="en-GB" b="1" i="0" dirty="0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 ex </a:t>
            </a:r>
            <a:r>
              <a:rPr lang="en-GB" b="1" i="0" dirty="0" err="1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ea</a:t>
            </a:r>
            <a:endParaRPr lang="en-GB" b="1" i="0" dirty="0">
              <a:solidFill>
                <a:srgbClr val="000000"/>
              </a:solidFill>
              <a:effectLst/>
              <a:latin typeface="Optima LT Std" panose="020B0502050508020304" pitchFamily="34" charset="0"/>
            </a:endParaRPr>
          </a:p>
          <a:p>
            <a:pPr algn="ctr">
              <a:buClr>
                <a:srgbClr val="000000"/>
              </a:buClr>
              <a:buSzPts val="1800"/>
            </a:pPr>
            <a:endParaRPr lang="en-US" sz="1600" b="0" i="0" u="none" strike="noStrike" cap="none" dirty="0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  <a:p>
            <a:pPr algn="ctr"/>
            <a:r>
              <a:rPr lang="en-US" sz="1700" b="0" i="0" u="none" strike="noStrike" cap="none" dirty="0">
                <a:solidFill>
                  <a:srgbClr val="000000"/>
                </a:solidFill>
                <a:latin typeface="Avenir" panose="020B0503020203020204" pitchFamily="34" charset="0"/>
                <a:ea typeface="Avenir"/>
                <a:cs typeface="Avenir"/>
                <a:sym typeface="Avenir"/>
              </a:rPr>
              <a:t>for the degree of Doctor of Philosophy in Program</a:t>
            </a:r>
            <a:endParaRPr lang="en-US" sz="1700" b="1" i="0" u="none" strike="noStrike" cap="none" dirty="0">
              <a:solidFill>
                <a:srgbClr val="000000"/>
              </a:solidFill>
              <a:latin typeface="Avenir" panose="020B0503020203020204" pitchFamily="34" charset="0"/>
              <a:ea typeface="Belleza"/>
              <a:cs typeface="Belleza"/>
              <a:sym typeface="Belleza"/>
            </a:endParaRPr>
          </a:p>
          <a:p>
            <a:pPr algn="ctr"/>
            <a:endParaRPr lang="en-US" sz="1600" b="0" i="0" u="none" strike="noStrike" cap="none" dirty="0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  <a:p>
            <a:pPr algn="ctr"/>
            <a:r>
              <a:rPr lang="id-ID" sz="1700" dirty="0">
                <a:solidFill>
                  <a:srgbClr val="000000"/>
                </a:solidFill>
                <a:latin typeface="Avenir" panose="020B0503020203020204" pitchFamily="34" charset="0"/>
                <a:ea typeface="Avenir"/>
                <a:cs typeface="Avenir"/>
                <a:sym typeface="Avenir"/>
              </a:rPr>
              <a:t>Date </a:t>
            </a:r>
            <a:r>
              <a:rPr lang="id-ID" sz="1700" dirty="0" err="1">
                <a:solidFill>
                  <a:srgbClr val="000000"/>
                </a:solidFill>
                <a:latin typeface="Avenir" panose="020B0503020203020204" pitchFamily="34" charset="0"/>
                <a:ea typeface="Avenir"/>
                <a:cs typeface="Avenir"/>
                <a:sym typeface="Avenir"/>
              </a:rPr>
              <a:t>Month</a:t>
            </a:r>
            <a:r>
              <a:rPr lang="id-ID" sz="1700" dirty="0">
                <a:solidFill>
                  <a:srgbClr val="000000"/>
                </a:solidFill>
                <a:latin typeface="Avenir" panose="020B0503020203020204" pitchFamily="34" charset="0"/>
                <a:ea typeface="Avenir"/>
                <a:cs typeface="Avenir"/>
                <a:sym typeface="Avenir"/>
              </a:rPr>
              <a:t> </a:t>
            </a:r>
            <a:r>
              <a:rPr lang="id-ID" sz="1700" dirty="0" err="1">
                <a:solidFill>
                  <a:srgbClr val="000000"/>
                </a:solidFill>
                <a:latin typeface="Avenir" panose="020B0503020203020204" pitchFamily="34" charset="0"/>
                <a:ea typeface="Avenir"/>
                <a:cs typeface="Avenir"/>
                <a:sym typeface="Avenir"/>
              </a:rPr>
              <a:t>Year</a:t>
            </a:r>
            <a:r>
              <a:rPr lang="id-ID" sz="1700" dirty="0">
                <a:solidFill>
                  <a:srgbClr val="000000"/>
                </a:solidFill>
                <a:latin typeface="Avenir" panose="020B0503020203020204" pitchFamily="34" charset="0"/>
                <a:ea typeface="Avenir"/>
                <a:cs typeface="Avenir"/>
                <a:sym typeface="Avenir"/>
              </a:rPr>
              <a:t> </a:t>
            </a:r>
            <a:r>
              <a:rPr lang="en-US" sz="1700" b="0" i="0" u="none" strike="noStrike" cap="none" dirty="0">
                <a:solidFill>
                  <a:srgbClr val="000000"/>
                </a:solidFill>
                <a:latin typeface="Avenir" panose="020B0503020203020204" pitchFamily="34" charset="0"/>
                <a:ea typeface="Avenir"/>
                <a:cs typeface="Avenir"/>
                <a:sym typeface="Avenir"/>
              </a:rPr>
              <a:t>| </a:t>
            </a:r>
            <a:r>
              <a:rPr lang="id-ID" sz="1700" dirty="0">
                <a:solidFill>
                  <a:srgbClr val="000000"/>
                </a:solidFill>
                <a:latin typeface="Avenir" panose="020B0503020203020204" pitchFamily="34" charset="0"/>
                <a:ea typeface="Avenir"/>
                <a:cs typeface="Avenir"/>
                <a:sym typeface="Avenir"/>
              </a:rPr>
              <a:t>00</a:t>
            </a:r>
            <a:r>
              <a:rPr lang="id-ID" sz="1700" b="0" i="0" u="none" strike="noStrike" cap="none" dirty="0">
                <a:solidFill>
                  <a:srgbClr val="000000"/>
                </a:solidFill>
                <a:latin typeface="Avenir" panose="020B0503020203020204" pitchFamily="34" charset="0"/>
                <a:ea typeface="Avenir"/>
                <a:cs typeface="Avenir"/>
                <a:sym typeface="Avenir"/>
              </a:rPr>
              <a:t>:00 AM – 00:00 PM</a:t>
            </a:r>
            <a:r>
              <a:rPr lang="en-US" sz="1700" b="0" i="0" u="none" strike="noStrike" cap="none" dirty="0">
                <a:solidFill>
                  <a:srgbClr val="000000"/>
                </a:solidFill>
                <a:latin typeface="Avenir" panose="020B0503020203020204" pitchFamily="34" charset="0"/>
                <a:ea typeface="Avenir"/>
                <a:cs typeface="Avenir"/>
                <a:sym typeface="Avenir"/>
              </a:rPr>
              <a:t> | Venue (or link if online)</a:t>
            </a:r>
            <a:endParaRPr lang="en-US" sz="1700" b="1" i="0" u="none" strike="noStrike" cap="none" dirty="0">
              <a:solidFill>
                <a:srgbClr val="000000"/>
              </a:solidFill>
              <a:latin typeface="Avenir" panose="020B0503020203020204" pitchFamily="34" charset="0"/>
              <a:ea typeface="Belleza"/>
              <a:cs typeface="Belleza"/>
              <a:sym typeface="Belleza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600" dirty="0"/>
          </a:p>
          <a:p>
            <a:pPr algn="ctr"/>
            <a:endParaRPr lang="en-US" sz="1600" b="0" i="0" u="none" strike="noStrike" cap="none" dirty="0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  <a:p>
            <a:pPr algn="ctr"/>
            <a:endParaRPr lang="en-US" sz="1600" dirty="0">
              <a:solidFill>
                <a:srgbClr val="000000"/>
              </a:solidFill>
              <a:latin typeface="Avenir"/>
              <a:ea typeface="Belleza"/>
              <a:cs typeface="Belleza"/>
              <a:sym typeface="Avenir"/>
            </a:endParaRPr>
          </a:p>
          <a:p>
            <a:pPr algn="ctr">
              <a:lnSpc>
                <a:spcPct val="200000"/>
              </a:lnSpc>
              <a:buClr>
                <a:srgbClr val="000000"/>
              </a:buClr>
              <a:buSzPts val="1800"/>
            </a:pPr>
            <a:endParaRPr lang="en-US" sz="1600" b="1" dirty="0">
              <a:solidFill>
                <a:srgbClr val="000000"/>
              </a:solidFill>
              <a:latin typeface="Optima" panose="02000503060000020004"/>
              <a:ea typeface="Belleza"/>
              <a:cs typeface="Belleza"/>
              <a:sym typeface="Belleza"/>
            </a:endParaRPr>
          </a:p>
          <a:p>
            <a:pPr marL="0" marR="0" lvl="0" indent="0" algn="ctr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600" b="1" i="0" u="none" strike="noStrike" cap="none" dirty="0">
              <a:solidFill>
                <a:srgbClr val="000000"/>
              </a:solidFill>
              <a:latin typeface="Optima" panose="02000503060000020004" pitchFamily="2" charset="0"/>
              <a:ea typeface="Belleza"/>
              <a:cs typeface="Belleza"/>
              <a:sym typeface="Belleza"/>
            </a:endParaRPr>
          </a:p>
        </p:txBody>
      </p:sp>
      <p:sp>
        <p:nvSpPr>
          <p:cNvPr id="181" name="Google Shape;181;p4">
            <a:extLst>
              <a:ext uri="{FF2B5EF4-FFF2-40B4-BE49-F238E27FC236}">
                <a16:creationId xmlns:a16="http://schemas.microsoft.com/office/drawing/2014/main" id="{4B4D3F42-5239-56DD-003B-CB31BD8DC893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-9525" y="5566344"/>
            <a:ext cx="316377" cy="1230590"/>
          </a:xfrm>
          <a:prstGeom prst="rect">
            <a:avLst/>
          </a:prstGeom>
          <a:solidFill>
            <a:srgbClr val="8D1436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82" name="Google Shape;182;p4">
            <a:extLst>
              <a:ext uri="{FF2B5EF4-FFF2-40B4-BE49-F238E27FC236}">
                <a16:creationId xmlns:a16="http://schemas.microsoft.com/office/drawing/2014/main" id="{69A9557F-25A9-C48D-7DD9-9BEE19F97521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 rot="5400000">
            <a:off x="6007743" y="6405569"/>
            <a:ext cx="2251703" cy="4013026"/>
            <a:chOff x="0" y="-57150"/>
            <a:chExt cx="812800" cy="1448583"/>
          </a:xfrm>
        </p:grpSpPr>
        <p:sp>
          <p:nvSpPr>
            <p:cNvPr id="183" name="Google Shape;183;p4">
              <a:extLst>
                <a:ext uri="{FF2B5EF4-FFF2-40B4-BE49-F238E27FC236}">
                  <a16:creationId xmlns:a16="http://schemas.microsoft.com/office/drawing/2014/main" id="{14D9EE94-AAFD-76CA-A586-0ED2098D0FFB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0" y="0"/>
              <a:ext cx="79222" cy="1391433"/>
            </a:xfrm>
            <a:custGeom>
              <a:avLst/>
              <a:gdLst/>
              <a:ahLst/>
              <a:cxnLst/>
              <a:rect l="l" t="t" r="r" b="b"/>
              <a:pathLst>
                <a:path w="79222" h="1391433" extrusionOk="0">
                  <a:moveTo>
                    <a:pt x="0" y="0"/>
                  </a:moveTo>
                  <a:lnTo>
                    <a:pt x="79222" y="0"/>
                  </a:lnTo>
                  <a:lnTo>
                    <a:pt x="79222" y="1391433"/>
                  </a:lnTo>
                  <a:lnTo>
                    <a:pt x="0" y="1391433"/>
                  </a:lnTo>
                  <a:close/>
                </a:path>
              </a:pathLst>
            </a:custGeom>
            <a:solidFill>
              <a:srgbClr val="00564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4" name="Google Shape;184;p4">
              <a:extLst>
                <a:ext uri="{FF2B5EF4-FFF2-40B4-BE49-F238E27FC236}">
                  <a16:creationId xmlns:a16="http://schemas.microsoft.com/office/drawing/2014/main" id="{7D36ED65-5C15-CB5E-B76E-CE59CD7F8651}"/>
                </a:ext>
              </a:extLst>
            </p:cNvPr>
            <p:cNvSpPr txBox="1"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0" y="-57150"/>
              <a:ext cx="812800" cy="86995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0800" tIns="50800" rIns="50800" bIns="50800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32222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85" name="Google Shape;185;p4">
            <a:extLst>
              <a:ext uri="{FF2B5EF4-FFF2-40B4-BE49-F238E27FC236}">
                <a16:creationId xmlns:a16="http://schemas.microsoft.com/office/drawing/2014/main" id="{B06E8C93-6D60-8FEC-E691-F3FD5D7E951A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8697324" y="1412231"/>
            <a:ext cx="2251711" cy="6058424"/>
            <a:chOff x="0" y="-57150"/>
            <a:chExt cx="812800" cy="2186910"/>
          </a:xfrm>
        </p:grpSpPr>
        <p:sp>
          <p:nvSpPr>
            <p:cNvPr id="186" name="Google Shape;186;p4">
              <a:extLst>
                <a:ext uri="{FF2B5EF4-FFF2-40B4-BE49-F238E27FC236}">
                  <a16:creationId xmlns:a16="http://schemas.microsoft.com/office/drawing/2014/main" id="{8B588403-908C-092B-4636-92FBEAEAFE07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0" y="0"/>
              <a:ext cx="102692" cy="2129760"/>
            </a:xfrm>
            <a:custGeom>
              <a:avLst/>
              <a:gdLst/>
              <a:ahLst/>
              <a:cxnLst/>
              <a:rect l="l" t="t" r="r" b="b"/>
              <a:pathLst>
                <a:path w="102692" h="2129760" extrusionOk="0">
                  <a:moveTo>
                    <a:pt x="0" y="0"/>
                  </a:moveTo>
                  <a:lnTo>
                    <a:pt x="102692" y="0"/>
                  </a:lnTo>
                  <a:lnTo>
                    <a:pt x="102692" y="2129760"/>
                  </a:lnTo>
                  <a:lnTo>
                    <a:pt x="0" y="2129760"/>
                  </a:lnTo>
                  <a:close/>
                </a:path>
              </a:pathLst>
            </a:custGeom>
            <a:solidFill>
              <a:srgbClr val="00564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7" name="Google Shape;187;p4">
              <a:extLst>
                <a:ext uri="{FF2B5EF4-FFF2-40B4-BE49-F238E27FC236}">
                  <a16:creationId xmlns:a16="http://schemas.microsoft.com/office/drawing/2014/main" id="{31BE4B8A-910E-20B5-6D51-9A04F6EB90C0}"/>
                </a:ext>
              </a:extLst>
            </p:cNvPr>
            <p:cNvSpPr txBox="1"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0" y="-57150"/>
              <a:ext cx="812800" cy="86995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0800" tIns="50800" rIns="50800" bIns="50800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32222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9" name="Google Shape;152;p3">
            <a:extLst>
              <a:ext uri="{FF2B5EF4-FFF2-40B4-BE49-F238E27FC236}">
                <a16:creationId xmlns:a16="http://schemas.microsoft.com/office/drawing/2014/main" id="{466633EA-BCA3-6263-E6C5-28798C7B9F76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231327" y="1409870"/>
            <a:ext cx="509700" cy="26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1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venir"/>
                <a:ea typeface="Avenir"/>
                <a:cs typeface="Avenir"/>
                <a:sym typeface="Avenir"/>
              </a:rPr>
              <a:t>of</a:t>
            </a:r>
            <a:endParaRPr kumimoji="0" sz="17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6" name="Google Shape;177;p18">
            <a:extLst>
              <a:ext uri="{FF2B5EF4-FFF2-40B4-BE49-F238E27FC236}">
                <a16:creationId xmlns:a16="http://schemas.microsoft.com/office/drawing/2014/main" id="{53C84847-10E0-4128-572D-1F3E83F5D584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 rot="64987">
            <a:off x="-2541448" y="-1646817"/>
            <a:ext cx="3387782" cy="2853918"/>
          </a:xfrm>
          <a:custGeom>
            <a:avLst/>
            <a:gdLst/>
            <a:ahLst/>
            <a:cxnLst/>
            <a:rect l="l" t="t" r="r" b="b"/>
            <a:pathLst>
              <a:path w="6377024" h="5372100" extrusionOk="0">
                <a:moveTo>
                  <a:pt x="4826353" y="0"/>
                </a:moveTo>
                <a:lnTo>
                  <a:pt x="1560830" y="0"/>
                </a:lnTo>
                <a:lnTo>
                  <a:pt x="1550670" y="0"/>
                </a:lnTo>
                <a:lnTo>
                  <a:pt x="0" y="2686050"/>
                </a:lnTo>
                <a:lnTo>
                  <a:pt x="1550670" y="5372100"/>
                </a:lnTo>
                <a:lnTo>
                  <a:pt x="1560830" y="5372100"/>
                </a:lnTo>
                <a:lnTo>
                  <a:pt x="4825084" y="5372100"/>
                </a:lnTo>
                <a:lnTo>
                  <a:pt x="4826353" y="5372100"/>
                </a:lnTo>
                <a:lnTo>
                  <a:pt x="6377024" y="2686050"/>
                </a:lnTo>
                <a:lnTo>
                  <a:pt x="4826353" y="0"/>
                </a:lnTo>
                <a:close/>
              </a:path>
            </a:pathLst>
          </a:custGeom>
          <a:solidFill>
            <a:srgbClr val="808080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6" name="Google Shape;180;p18" descr="A logo with text on it&#10;&#10;Description automatically generated">
            <a:extLst>
              <a:ext uri="{FF2B5EF4-FFF2-40B4-BE49-F238E27FC236}">
                <a16:creationId xmlns:a16="http://schemas.microsoft.com/office/drawing/2014/main" id="{F60F3FB0-247F-40DB-1F17-197F574BF25B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783028" y="104639"/>
            <a:ext cx="3405141" cy="827941"/>
          </a:xfrm>
          <a:prstGeom prst="rect">
            <a:avLst/>
          </a:prstGeom>
          <a:noFill/>
          <a:ln>
            <a:noFill/>
          </a:ln>
        </p:spPr>
      </p:pic>
      <p:sp>
        <p:nvSpPr>
          <p:cNvPr id="27" name="Google Shape;158;p18">
            <a:extLst>
              <a:ext uri="{FF2B5EF4-FFF2-40B4-BE49-F238E27FC236}">
                <a16:creationId xmlns:a16="http://schemas.microsoft.com/office/drawing/2014/main" id="{1EBC70F5-C188-CFE5-5644-6665F52188D0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720392" y="1040793"/>
            <a:ext cx="5544000" cy="3662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id-ID" sz="1700" b="1" i="0" u="none" strike="noStrike" cap="none" dirty="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FINAL EXAMINATION</a:t>
            </a:r>
            <a:endParaRPr dirty="0"/>
          </a:p>
        </p:txBody>
      </p:sp>
      <p:sp>
        <p:nvSpPr>
          <p:cNvPr id="3" name="Google Shape;116;p2">
            <a:extLst>
              <a:ext uri="{FF2B5EF4-FFF2-40B4-BE49-F238E27FC236}">
                <a16:creationId xmlns:a16="http://schemas.microsoft.com/office/drawing/2014/main" id="{63C6CD78-5F1D-BC99-A05F-8FBE9317D7AA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92231" y="5887622"/>
            <a:ext cx="4205230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id-ID" sz="1600" b="0" i="0" u="none" strike="noStrike" cap="none" dirty="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NAME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id-ID" sz="1400" b="0" i="0" u="none" strike="noStrike" cap="none" dirty="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Co-Chair</a:t>
            </a:r>
            <a:r>
              <a:rPr lang="en-US" sz="1400" b="0" i="0" u="none" strike="noStrike" cap="none" dirty="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, Guidance Committee</a:t>
            </a:r>
            <a:endParaRPr sz="1400" b="0" i="0" u="none" strike="noStrike" cap="none" dirty="0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4" name="Google Shape;116;p2">
            <a:extLst>
              <a:ext uri="{FF2B5EF4-FFF2-40B4-BE49-F238E27FC236}">
                <a16:creationId xmlns:a16="http://schemas.microsoft.com/office/drawing/2014/main" id="{A4BA7CC5-D78D-C1F5-E9A9-B320B42781E1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469875" y="5889190"/>
            <a:ext cx="4205230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id-ID" sz="1600" b="0" i="0" u="none" strike="noStrike" cap="none" dirty="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NAME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id-ID" sz="1400" b="0" i="0" u="none" strike="noStrike" cap="none" dirty="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Member</a:t>
            </a:r>
            <a:r>
              <a:rPr lang="en-US" sz="1400" b="0" i="0" u="none" strike="noStrike" cap="none" dirty="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, Guidance Committee</a:t>
            </a:r>
            <a:endParaRPr sz="1400" b="0" i="0" u="none" strike="noStrike" cap="none" dirty="0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5" name="Google Shape;116;p2">
            <a:extLst>
              <a:ext uri="{FF2B5EF4-FFF2-40B4-BE49-F238E27FC236}">
                <a16:creationId xmlns:a16="http://schemas.microsoft.com/office/drawing/2014/main" id="{32F7ED1C-34D0-0CA7-6F36-DFDC56435A6F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92150" y="6615706"/>
            <a:ext cx="4205230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id-ID" sz="1600" b="0" i="0" u="none" strike="noStrike" cap="none" dirty="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NAME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id-ID" sz="1400" b="0" i="0" u="none" strike="noStrike" cap="none" dirty="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Member</a:t>
            </a:r>
            <a:r>
              <a:rPr lang="en-US" sz="1400" b="0" i="0" u="none" strike="noStrike" cap="none" dirty="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, Guidance Committee</a:t>
            </a:r>
            <a:endParaRPr sz="1400" b="0" i="0" u="none" strike="noStrike" cap="none" dirty="0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7" name="Google Shape;116;p2">
            <a:extLst>
              <a:ext uri="{FF2B5EF4-FFF2-40B4-BE49-F238E27FC236}">
                <a16:creationId xmlns:a16="http://schemas.microsoft.com/office/drawing/2014/main" id="{3E4D166B-D140-7D41-338F-223C44953B0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467910" y="6615706"/>
            <a:ext cx="4205230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id-ID" sz="1600" b="0" i="0" u="none" strike="noStrike" cap="none" dirty="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NAME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id-ID" sz="1400" b="0" i="0" u="none" strike="noStrike" cap="none" dirty="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Member</a:t>
            </a:r>
            <a:r>
              <a:rPr lang="en-US" sz="1400" b="0" i="0" u="none" strike="noStrike" cap="none" dirty="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, Guidance Committee</a:t>
            </a:r>
            <a:endParaRPr sz="1400" b="0" i="0" u="none" strike="noStrike" cap="none" dirty="0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10" name="Google Shape;116;p2">
            <a:extLst>
              <a:ext uri="{FF2B5EF4-FFF2-40B4-BE49-F238E27FC236}">
                <a16:creationId xmlns:a16="http://schemas.microsoft.com/office/drawing/2014/main" id="{6E15C355-F5D8-564E-F52B-88DA656E0D2E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387731" y="5401847"/>
            <a:ext cx="4205230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id-ID" sz="1600" b="0" i="0" u="none" strike="noStrike" cap="none" dirty="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NAME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id-ID" sz="1400" b="0" i="0" u="none" strike="noStrike" cap="none" dirty="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Chair</a:t>
            </a:r>
            <a:r>
              <a:rPr lang="en-US" sz="1400" b="0" i="0" u="none" strike="noStrike" cap="none" dirty="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, Guidance Committee</a:t>
            </a:r>
            <a:endParaRPr sz="1400" b="0" i="0" u="none" strike="noStrike" cap="none" dirty="0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</p:spTree>
    <p:extLst>
      <p:ext uri="{BB962C8B-B14F-4D97-AF65-F5344CB8AC3E}">
        <p14:creationId xmlns:p14="http://schemas.microsoft.com/office/powerpoint/2010/main" val="39843767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0">
          <a:extLst>
            <a:ext uri="{FF2B5EF4-FFF2-40B4-BE49-F238E27FC236}">
              <a16:creationId xmlns:a16="http://schemas.microsoft.com/office/drawing/2014/main" id="{026FA78A-A97D-933F-6362-0207B80FF75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oogle Shape;155;p18">
            <a:extLst>
              <a:ext uri="{FF2B5EF4-FFF2-40B4-BE49-F238E27FC236}">
                <a16:creationId xmlns:a16="http://schemas.microsoft.com/office/drawing/2014/main" id="{3BD368E4-72D3-3338-E00F-001CDA13D63E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0" y="-79163"/>
            <a:ext cx="8951844" cy="7584827"/>
            <a:chOff x="0" y="-28575"/>
            <a:chExt cx="3231946" cy="2737908"/>
          </a:xfrm>
        </p:grpSpPr>
        <p:sp>
          <p:nvSpPr>
            <p:cNvPr id="11" name="Google Shape;156;p18">
              <a:extLst>
                <a:ext uri="{FF2B5EF4-FFF2-40B4-BE49-F238E27FC236}">
                  <a16:creationId xmlns:a16="http://schemas.microsoft.com/office/drawing/2014/main" id="{5544544F-CBF2-29C5-B388-9BB3D9C446A2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0" y="0"/>
              <a:ext cx="3231946" cy="2709333"/>
            </a:xfrm>
            <a:custGeom>
              <a:avLst/>
              <a:gdLst/>
              <a:ahLst/>
              <a:cxnLst/>
              <a:rect l="l" t="t" r="r" b="b"/>
              <a:pathLst>
                <a:path w="3231946" h="2709333" extrusionOk="0">
                  <a:moveTo>
                    <a:pt x="0" y="0"/>
                  </a:moveTo>
                  <a:lnTo>
                    <a:pt x="3231946" y="0"/>
                  </a:lnTo>
                  <a:lnTo>
                    <a:pt x="3231946" y="2709333"/>
                  </a:lnTo>
                  <a:lnTo>
                    <a:pt x="0" y="2709333"/>
                  </a:lnTo>
                  <a:close/>
                </a:path>
              </a:pathLst>
            </a:custGeom>
            <a:solidFill>
              <a:srgbClr val="808080">
                <a:alpha val="14901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" name="Google Shape;157;p18">
              <a:extLst>
                <a:ext uri="{FF2B5EF4-FFF2-40B4-BE49-F238E27FC236}">
                  <a16:creationId xmlns:a16="http://schemas.microsoft.com/office/drawing/2014/main" id="{4E3A74F3-0610-5890-98A8-82AB9AE33829}"/>
                </a:ext>
              </a:extLst>
            </p:cNvPr>
            <p:cNvSpPr txBox="1"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0" y="-28575"/>
              <a:ext cx="812700" cy="841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0800" tIns="50800" rIns="50800" bIns="50800" anchor="ctr" anchorCtr="0">
              <a:noAutofit/>
            </a:bodyPr>
            <a:lstStyle/>
            <a:p>
              <a:pPr marL="0" marR="0" lvl="0" indent="0" algn="ctr" rtl="0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81" name="Google Shape;181;p4">
            <a:extLst>
              <a:ext uri="{FF2B5EF4-FFF2-40B4-BE49-F238E27FC236}">
                <a16:creationId xmlns:a16="http://schemas.microsoft.com/office/drawing/2014/main" id="{E55B283F-362A-69C4-7BC3-53F8B5725AB4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-9525" y="5566344"/>
            <a:ext cx="316377" cy="1230590"/>
          </a:xfrm>
          <a:prstGeom prst="rect">
            <a:avLst/>
          </a:prstGeom>
          <a:solidFill>
            <a:srgbClr val="8D1436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82" name="Google Shape;182;p4">
            <a:extLst>
              <a:ext uri="{FF2B5EF4-FFF2-40B4-BE49-F238E27FC236}">
                <a16:creationId xmlns:a16="http://schemas.microsoft.com/office/drawing/2014/main" id="{99FA7E9B-9D74-5C37-C5FC-2B140AD8E8E0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 rot="5400000">
            <a:off x="6007743" y="6405569"/>
            <a:ext cx="2251703" cy="4013026"/>
            <a:chOff x="0" y="-57150"/>
            <a:chExt cx="812800" cy="1448583"/>
          </a:xfrm>
        </p:grpSpPr>
        <p:sp>
          <p:nvSpPr>
            <p:cNvPr id="183" name="Google Shape;183;p4">
              <a:extLst>
                <a:ext uri="{FF2B5EF4-FFF2-40B4-BE49-F238E27FC236}">
                  <a16:creationId xmlns:a16="http://schemas.microsoft.com/office/drawing/2014/main" id="{54180066-AB75-0B3E-5800-F817DE598A97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0" y="0"/>
              <a:ext cx="79222" cy="1391433"/>
            </a:xfrm>
            <a:custGeom>
              <a:avLst/>
              <a:gdLst/>
              <a:ahLst/>
              <a:cxnLst/>
              <a:rect l="l" t="t" r="r" b="b"/>
              <a:pathLst>
                <a:path w="79222" h="1391433" extrusionOk="0">
                  <a:moveTo>
                    <a:pt x="0" y="0"/>
                  </a:moveTo>
                  <a:lnTo>
                    <a:pt x="79222" y="0"/>
                  </a:lnTo>
                  <a:lnTo>
                    <a:pt x="79222" y="1391433"/>
                  </a:lnTo>
                  <a:lnTo>
                    <a:pt x="0" y="1391433"/>
                  </a:lnTo>
                  <a:close/>
                </a:path>
              </a:pathLst>
            </a:custGeom>
            <a:solidFill>
              <a:srgbClr val="00564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4" name="Google Shape;184;p4">
              <a:extLst>
                <a:ext uri="{FF2B5EF4-FFF2-40B4-BE49-F238E27FC236}">
                  <a16:creationId xmlns:a16="http://schemas.microsoft.com/office/drawing/2014/main" id="{45F9CCFE-B414-62CE-15C0-3C5CB8BC7C84}"/>
                </a:ext>
              </a:extLst>
            </p:cNvPr>
            <p:cNvSpPr txBox="1"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0" y="-57150"/>
              <a:ext cx="812800" cy="86995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0800" tIns="50800" rIns="50800" bIns="50800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32222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85" name="Google Shape;185;p4">
            <a:extLst>
              <a:ext uri="{FF2B5EF4-FFF2-40B4-BE49-F238E27FC236}">
                <a16:creationId xmlns:a16="http://schemas.microsoft.com/office/drawing/2014/main" id="{772C7DD1-92E2-63BC-14A3-8EEB3928632B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8697324" y="1412231"/>
            <a:ext cx="2251711" cy="6058424"/>
            <a:chOff x="0" y="-57150"/>
            <a:chExt cx="812800" cy="2186910"/>
          </a:xfrm>
        </p:grpSpPr>
        <p:sp>
          <p:nvSpPr>
            <p:cNvPr id="186" name="Google Shape;186;p4">
              <a:extLst>
                <a:ext uri="{FF2B5EF4-FFF2-40B4-BE49-F238E27FC236}">
                  <a16:creationId xmlns:a16="http://schemas.microsoft.com/office/drawing/2014/main" id="{B65C8E33-EF4F-807D-3759-EDDBB1FF4923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0" y="0"/>
              <a:ext cx="102692" cy="2129760"/>
            </a:xfrm>
            <a:custGeom>
              <a:avLst/>
              <a:gdLst/>
              <a:ahLst/>
              <a:cxnLst/>
              <a:rect l="l" t="t" r="r" b="b"/>
              <a:pathLst>
                <a:path w="102692" h="2129760" extrusionOk="0">
                  <a:moveTo>
                    <a:pt x="0" y="0"/>
                  </a:moveTo>
                  <a:lnTo>
                    <a:pt x="102692" y="0"/>
                  </a:lnTo>
                  <a:lnTo>
                    <a:pt x="102692" y="2129760"/>
                  </a:lnTo>
                  <a:lnTo>
                    <a:pt x="0" y="2129760"/>
                  </a:lnTo>
                  <a:close/>
                </a:path>
              </a:pathLst>
            </a:custGeom>
            <a:solidFill>
              <a:srgbClr val="00564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7" name="Google Shape;187;p4">
              <a:extLst>
                <a:ext uri="{FF2B5EF4-FFF2-40B4-BE49-F238E27FC236}">
                  <a16:creationId xmlns:a16="http://schemas.microsoft.com/office/drawing/2014/main" id="{0D7375A4-703D-2BA0-B2E9-1B4E37CAC20D}"/>
                </a:ext>
              </a:extLst>
            </p:cNvPr>
            <p:cNvSpPr txBox="1"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0" y="-57150"/>
              <a:ext cx="812800" cy="86995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0800" tIns="50800" rIns="50800" bIns="50800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32222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9" name="Google Shape;152;p3">
            <a:extLst>
              <a:ext uri="{FF2B5EF4-FFF2-40B4-BE49-F238E27FC236}">
                <a16:creationId xmlns:a16="http://schemas.microsoft.com/office/drawing/2014/main" id="{A11973D0-E5A6-69AD-4E1B-F080198CF96F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231327" y="1409870"/>
            <a:ext cx="509700" cy="26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1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venir"/>
                <a:ea typeface="Avenir"/>
                <a:cs typeface="Avenir"/>
                <a:sym typeface="Avenir"/>
              </a:rPr>
              <a:t>of</a:t>
            </a:r>
            <a:endParaRPr kumimoji="0" sz="17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6" name="Google Shape;177;p18">
            <a:extLst>
              <a:ext uri="{FF2B5EF4-FFF2-40B4-BE49-F238E27FC236}">
                <a16:creationId xmlns:a16="http://schemas.microsoft.com/office/drawing/2014/main" id="{79B3F2A3-F080-1500-9EEA-81A97D0E5FD7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 rot="64987">
            <a:off x="-2541448" y="-1646817"/>
            <a:ext cx="3387782" cy="2853918"/>
          </a:xfrm>
          <a:custGeom>
            <a:avLst/>
            <a:gdLst/>
            <a:ahLst/>
            <a:cxnLst/>
            <a:rect l="l" t="t" r="r" b="b"/>
            <a:pathLst>
              <a:path w="6377024" h="5372100" extrusionOk="0">
                <a:moveTo>
                  <a:pt x="4826353" y="0"/>
                </a:moveTo>
                <a:lnTo>
                  <a:pt x="1560830" y="0"/>
                </a:lnTo>
                <a:lnTo>
                  <a:pt x="1550670" y="0"/>
                </a:lnTo>
                <a:lnTo>
                  <a:pt x="0" y="2686050"/>
                </a:lnTo>
                <a:lnTo>
                  <a:pt x="1550670" y="5372100"/>
                </a:lnTo>
                <a:lnTo>
                  <a:pt x="1560830" y="5372100"/>
                </a:lnTo>
                <a:lnTo>
                  <a:pt x="4825084" y="5372100"/>
                </a:lnTo>
                <a:lnTo>
                  <a:pt x="4826353" y="5372100"/>
                </a:lnTo>
                <a:lnTo>
                  <a:pt x="6377024" y="2686050"/>
                </a:lnTo>
                <a:lnTo>
                  <a:pt x="4826353" y="0"/>
                </a:lnTo>
                <a:close/>
              </a:path>
            </a:pathLst>
          </a:custGeom>
          <a:solidFill>
            <a:srgbClr val="808080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6" name="Google Shape;180;p18" descr="A logo with text on it&#10;&#10;Description automatically generated">
            <a:extLst>
              <a:ext uri="{FF2B5EF4-FFF2-40B4-BE49-F238E27FC236}">
                <a16:creationId xmlns:a16="http://schemas.microsoft.com/office/drawing/2014/main" id="{0E2D54A5-51CA-4217-38FD-E72022C0BF84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783028" y="104639"/>
            <a:ext cx="3405141" cy="827941"/>
          </a:xfrm>
          <a:prstGeom prst="rect">
            <a:avLst/>
          </a:prstGeom>
          <a:noFill/>
          <a:ln>
            <a:noFill/>
          </a:ln>
        </p:spPr>
      </p:pic>
      <p:sp>
        <p:nvSpPr>
          <p:cNvPr id="27" name="Google Shape;158;p18">
            <a:extLst>
              <a:ext uri="{FF2B5EF4-FFF2-40B4-BE49-F238E27FC236}">
                <a16:creationId xmlns:a16="http://schemas.microsoft.com/office/drawing/2014/main" id="{4DC29369-EA4A-4625-6404-91D435812BF4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720392" y="1040793"/>
            <a:ext cx="5544000" cy="3662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id-ID" sz="1700" b="1" i="0" u="none" strike="noStrike" cap="none" dirty="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FINAL EXAMINATION</a:t>
            </a:r>
            <a:endParaRPr dirty="0"/>
          </a:p>
        </p:txBody>
      </p:sp>
      <p:sp>
        <p:nvSpPr>
          <p:cNvPr id="13" name="Google Shape;105;p2">
            <a:extLst>
              <a:ext uri="{FF2B5EF4-FFF2-40B4-BE49-F238E27FC236}">
                <a16:creationId xmlns:a16="http://schemas.microsoft.com/office/drawing/2014/main" id="{E77AE367-25BF-D604-7BBD-206A1FA0DAE1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588658" y="1866473"/>
            <a:ext cx="7796583" cy="49459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1" i="0" u="none" strike="noStrike" cap="none" dirty="0">
                <a:solidFill>
                  <a:srgbClr val="000000"/>
                </a:solidFill>
                <a:latin typeface="Optima LT Std" panose="020B0502050508020304" pitchFamily="34" charset="0"/>
                <a:ea typeface="Belleza"/>
                <a:cs typeface="Belleza"/>
                <a:sym typeface="Belleza"/>
              </a:rPr>
              <a:t>STUDENT </a:t>
            </a:r>
            <a:r>
              <a:rPr lang="id-ID" sz="1800" b="1" i="0" u="none" strike="noStrike" cap="none" dirty="0">
                <a:solidFill>
                  <a:srgbClr val="000000"/>
                </a:solidFill>
                <a:latin typeface="Optima LT Std" panose="020B0502050508020304" pitchFamily="34" charset="0"/>
                <a:ea typeface="Belleza"/>
                <a:cs typeface="Belleza"/>
                <a:sym typeface="Belleza"/>
              </a:rPr>
              <a:t>FULL </a:t>
            </a:r>
            <a:r>
              <a:rPr lang="en-US" sz="1800" b="1" i="0" u="none" strike="noStrike" cap="none" dirty="0">
                <a:solidFill>
                  <a:srgbClr val="000000"/>
                </a:solidFill>
                <a:latin typeface="Optima LT Std" panose="020B0502050508020304" pitchFamily="34" charset="0"/>
                <a:ea typeface="Belleza"/>
                <a:cs typeface="Belleza"/>
                <a:sym typeface="Belleza"/>
              </a:rPr>
              <a:t>NAME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lang="en-US" b="1" dirty="0">
              <a:solidFill>
                <a:srgbClr val="000000"/>
              </a:solidFill>
              <a:latin typeface="Optima" panose="02000503060000020004" pitchFamily="2" charset="0"/>
              <a:ea typeface="Belleza"/>
              <a:cs typeface="Belleza"/>
              <a:sym typeface="Belleza"/>
            </a:endParaRPr>
          </a:p>
          <a:p>
            <a:pPr algn="ctr">
              <a:buClr>
                <a:srgbClr val="000000"/>
              </a:buClr>
              <a:buSzPts val="1800"/>
            </a:pPr>
            <a:r>
              <a:rPr lang="en-US" b="0" i="0" u="none" strike="noStrike" cap="none" dirty="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In defense of her/his Dissertation entitled</a:t>
            </a:r>
          </a:p>
          <a:p>
            <a:pPr algn="ctr">
              <a:buClr>
                <a:srgbClr val="000000"/>
              </a:buClr>
              <a:buSzPts val="1800"/>
            </a:pPr>
            <a:endParaRPr lang="en-US" b="0" i="0" u="none" strike="noStrike" cap="none" dirty="0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  <a:p>
            <a:pPr algn="ctr">
              <a:lnSpc>
                <a:spcPct val="150000"/>
              </a:lnSpc>
              <a:buClr>
                <a:srgbClr val="000000"/>
              </a:buClr>
              <a:buSzPts val="1800"/>
            </a:pPr>
            <a:r>
              <a:rPr lang="en-US" b="1" i="0" u="none" strike="noStrike" cap="none" dirty="0">
                <a:solidFill>
                  <a:srgbClr val="000000"/>
                </a:solidFill>
                <a:latin typeface="Optima LT Std" panose="020B0502050508020304" pitchFamily="34" charset="0"/>
                <a:ea typeface="Belleza"/>
                <a:cs typeface="Belleza"/>
                <a:sym typeface="Belleza"/>
              </a:rPr>
              <a:t>Title of Thesis </a:t>
            </a:r>
            <a:r>
              <a:rPr lang="en-GB" b="1" i="0" dirty="0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Lorem ipsum </a:t>
            </a:r>
            <a:r>
              <a:rPr lang="en-GB" b="1" i="0" dirty="0" err="1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dolor</a:t>
            </a:r>
            <a:r>
              <a:rPr lang="en-GB" b="1" i="0" dirty="0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 sit </a:t>
            </a:r>
            <a:r>
              <a:rPr lang="en-GB" b="1" i="0" dirty="0" err="1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amet</a:t>
            </a:r>
            <a:r>
              <a:rPr lang="en-GB" b="1" i="0" dirty="0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, </a:t>
            </a:r>
            <a:r>
              <a:rPr lang="en-GB" b="1" i="0" dirty="0" err="1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consectetur</a:t>
            </a:r>
            <a:r>
              <a:rPr lang="en-GB" b="1" i="0" dirty="0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 </a:t>
            </a:r>
            <a:r>
              <a:rPr lang="en-GB" b="1" i="0" dirty="0" err="1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adipiscing</a:t>
            </a:r>
            <a:r>
              <a:rPr lang="en-GB" b="1" i="0" dirty="0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 </a:t>
            </a:r>
            <a:r>
              <a:rPr lang="en-GB" b="1" i="0" dirty="0" err="1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elit</a:t>
            </a:r>
            <a:r>
              <a:rPr lang="en-GB" b="1" i="0" dirty="0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, </a:t>
            </a:r>
            <a:r>
              <a:rPr lang="en-GB" b="1" i="0" dirty="0" err="1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sed</a:t>
            </a:r>
            <a:r>
              <a:rPr lang="en-GB" b="1" i="0" dirty="0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 do </a:t>
            </a:r>
            <a:r>
              <a:rPr lang="en-GB" b="1" i="0" dirty="0" err="1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eiusmod</a:t>
            </a:r>
            <a:r>
              <a:rPr lang="en-GB" b="1" i="0" dirty="0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 </a:t>
            </a:r>
            <a:r>
              <a:rPr lang="en-GB" b="1" i="0" dirty="0" err="1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tempor</a:t>
            </a:r>
            <a:r>
              <a:rPr lang="en-GB" b="1" i="0" dirty="0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 </a:t>
            </a:r>
            <a:r>
              <a:rPr lang="en-GB" b="1" i="0" dirty="0" err="1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incididunt</a:t>
            </a:r>
            <a:r>
              <a:rPr lang="en-GB" b="1" i="0" dirty="0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 </a:t>
            </a:r>
            <a:r>
              <a:rPr lang="en-GB" b="1" i="0" dirty="0" err="1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ut</a:t>
            </a:r>
            <a:r>
              <a:rPr lang="en-GB" b="1" i="0" dirty="0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 labore et dolore magna </a:t>
            </a:r>
            <a:r>
              <a:rPr lang="en-GB" b="1" i="0" dirty="0" err="1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aliqua</a:t>
            </a:r>
            <a:r>
              <a:rPr lang="en-GB" b="1" i="0" dirty="0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. Ut </a:t>
            </a:r>
            <a:r>
              <a:rPr lang="en-GB" b="1" i="0" dirty="0" err="1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enim</a:t>
            </a:r>
            <a:r>
              <a:rPr lang="en-GB" b="1" i="0" dirty="0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 ad minim </a:t>
            </a:r>
            <a:r>
              <a:rPr lang="en-GB" b="1" i="0" dirty="0" err="1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veniam</a:t>
            </a:r>
            <a:r>
              <a:rPr lang="en-GB" b="1" i="0" dirty="0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, </a:t>
            </a:r>
            <a:r>
              <a:rPr lang="en-GB" b="1" i="0" dirty="0" err="1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quis</a:t>
            </a:r>
            <a:r>
              <a:rPr lang="en-GB" b="1" i="0" dirty="0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 </a:t>
            </a:r>
            <a:r>
              <a:rPr lang="en-GB" b="1" i="0" dirty="0" err="1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nostrud</a:t>
            </a:r>
            <a:r>
              <a:rPr lang="en-GB" b="1" i="0" dirty="0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 exercitation </a:t>
            </a:r>
            <a:r>
              <a:rPr lang="en-GB" b="1" i="0" dirty="0" err="1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ullamco</a:t>
            </a:r>
            <a:r>
              <a:rPr lang="en-GB" b="1" i="0" dirty="0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 </a:t>
            </a:r>
            <a:r>
              <a:rPr lang="en-GB" b="1" i="0" dirty="0" err="1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laboris</a:t>
            </a:r>
            <a:r>
              <a:rPr lang="en-GB" b="1" i="0" dirty="0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 nisi </a:t>
            </a:r>
            <a:r>
              <a:rPr lang="en-GB" b="1" i="0" dirty="0" err="1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ut</a:t>
            </a:r>
            <a:r>
              <a:rPr lang="en-GB" b="1" i="0" dirty="0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 </a:t>
            </a:r>
            <a:r>
              <a:rPr lang="en-GB" b="1" i="0" dirty="0" err="1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aliquip</a:t>
            </a:r>
            <a:r>
              <a:rPr lang="en-GB" b="1" i="0" dirty="0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 ex </a:t>
            </a:r>
            <a:r>
              <a:rPr lang="en-GB" b="1" i="0" dirty="0" err="1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ea</a:t>
            </a:r>
            <a:endParaRPr lang="en-GB" b="1" i="0" dirty="0">
              <a:solidFill>
                <a:srgbClr val="000000"/>
              </a:solidFill>
              <a:effectLst/>
              <a:latin typeface="Optima LT Std" panose="020B0502050508020304" pitchFamily="34" charset="0"/>
            </a:endParaRPr>
          </a:p>
          <a:p>
            <a:pPr algn="ctr">
              <a:buClr>
                <a:srgbClr val="000000"/>
              </a:buClr>
              <a:buSzPts val="1800"/>
            </a:pPr>
            <a:endParaRPr lang="en-US" sz="1600" b="0" i="0" u="none" strike="noStrike" cap="none" dirty="0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  <a:p>
            <a:pPr algn="ctr"/>
            <a:r>
              <a:rPr lang="en-US" sz="1700" b="0" i="0" u="none" strike="noStrike" cap="none" dirty="0">
                <a:solidFill>
                  <a:srgbClr val="000000"/>
                </a:solidFill>
                <a:latin typeface="Avenir" panose="020B0503020203020204" pitchFamily="34" charset="0"/>
                <a:ea typeface="Avenir"/>
                <a:cs typeface="Avenir"/>
                <a:sym typeface="Avenir"/>
              </a:rPr>
              <a:t>for the degree of Doctor of Philosophy in Program</a:t>
            </a:r>
            <a:endParaRPr lang="en-US" sz="1700" b="1" i="0" u="none" strike="noStrike" cap="none" dirty="0">
              <a:solidFill>
                <a:srgbClr val="000000"/>
              </a:solidFill>
              <a:latin typeface="Avenir" panose="020B0503020203020204" pitchFamily="34" charset="0"/>
              <a:ea typeface="Belleza"/>
              <a:cs typeface="Belleza"/>
              <a:sym typeface="Belleza"/>
            </a:endParaRPr>
          </a:p>
          <a:p>
            <a:pPr algn="ctr"/>
            <a:endParaRPr lang="en-US" sz="1600" b="0" i="0" u="none" strike="noStrike" cap="none" dirty="0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  <a:p>
            <a:pPr algn="ctr"/>
            <a:r>
              <a:rPr lang="id-ID" sz="1700" dirty="0">
                <a:solidFill>
                  <a:srgbClr val="000000"/>
                </a:solidFill>
                <a:latin typeface="Avenir" panose="020B0503020203020204" pitchFamily="34" charset="0"/>
                <a:ea typeface="Avenir"/>
                <a:cs typeface="Avenir"/>
                <a:sym typeface="Avenir"/>
              </a:rPr>
              <a:t>Date </a:t>
            </a:r>
            <a:r>
              <a:rPr lang="id-ID" sz="1700" dirty="0" err="1">
                <a:solidFill>
                  <a:srgbClr val="000000"/>
                </a:solidFill>
                <a:latin typeface="Avenir" panose="020B0503020203020204" pitchFamily="34" charset="0"/>
                <a:ea typeface="Avenir"/>
                <a:cs typeface="Avenir"/>
                <a:sym typeface="Avenir"/>
              </a:rPr>
              <a:t>Month</a:t>
            </a:r>
            <a:r>
              <a:rPr lang="id-ID" sz="1700" dirty="0">
                <a:solidFill>
                  <a:srgbClr val="000000"/>
                </a:solidFill>
                <a:latin typeface="Avenir" panose="020B0503020203020204" pitchFamily="34" charset="0"/>
                <a:ea typeface="Avenir"/>
                <a:cs typeface="Avenir"/>
                <a:sym typeface="Avenir"/>
              </a:rPr>
              <a:t> </a:t>
            </a:r>
            <a:r>
              <a:rPr lang="id-ID" sz="1700" dirty="0" err="1">
                <a:solidFill>
                  <a:srgbClr val="000000"/>
                </a:solidFill>
                <a:latin typeface="Avenir" panose="020B0503020203020204" pitchFamily="34" charset="0"/>
                <a:ea typeface="Avenir"/>
                <a:cs typeface="Avenir"/>
                <a:sym typeface="Avenir"/>
              </a:rPr>
              <a:t>Year</a:t>
            </a:r>
            <a:r>
              <a:rPr lang="id-ID" sz="1700" dirty="0">
                <a:solidFill>
                  <a:srgbClr val="000000"/>
                </a:solidFill>
                <a:latin typeface="Avenir" panose="020B0503020203020204" pitchFamily="34" charset="0"/>
                <a:ea typeface="Avenir"/>
                <a:cs typeface="Avenir"/>
                <a:sym typeface="Avenir"/>
              </a:rPr>
              <a:t> </a:t>
            </a:r>
            <a:r>
              <a:rPr lang="en-US" sz="1700" b="0" i="0" u="none" strike="noStrike" cap="none" dirty="0">
                <a:solidFill>
                  <a:srgbClr val="000000"/>
                </a:solidFill>
                <a:latin typeface="Avenir" panose="020B0503020203020204" pitchFamily="34" charset="0"/>
                <a:ea typeface="Avenir"/>
                <a:cs typeface="Avenir"/>
                <a:sym typeface="Avenir"/>
              </a:rPr>
              <a:t>| </a:t>
            </a:r>
            <a:r>
              <a:rPr lang="id-ID" sz="1700" dirty="0">
                <a:solidFill>
                  <a:srgbClr val="000000"/>
                </a:solidFill>
                <a:latin typeface="Avenir" panose="020B0503020203020204" pitchFamily="34" charset="0"/>
                <a:ea typeface="Avenir"/>
                <a:cs typeface="Avenir"/>
                <a:sym typeface="Avenir"/>
              </a:rPr>
              <a:t>00</a:t>
            </a:r>
            <a:r>
              <a:rPr lang="id-ID" sz="1700" b="0" i="0" u="none" strike="noStrike" cap="none" dirty="0">
                <a:solidFill>
                  <a:srgbClr val="000000"/>
                </a:solidFill>
                <a:latin typeface="Avenir" panose="020B0503020203020204" pitchFamily="34" charset="0"/>
                <a:ea typeface="Avenir"/>
                <a:cs typeface="Avenir"/>
                <a:sym typeface="Avenir"/>
              </a:rPr>
              <a:t>:00 AM – 00:00 PM</a:t>
            </a:r>
            <a:r>
              <a:rPr lang="en-US" sz="1700" b="0" i="0" u="none" strike="noStrike" cap="none" dirty="0">
                <a:solidFill>
                  <a:srgbClr val="000000"/>
                </a:solidFill>
                <a:latin typeface="Avenir" panose="020B0503020203020204" pitchFamily="34" charset="0"/>
                <a:ea typeface="Avenir"/>
                <a:cs typeface="Avenir"/>
                <a:sym typeface="Avenir"/>
              </a:rPr>
              <a:t> | Venue (or link if online)</a:t>
            </a:r>
            <a:endParaRPr lang="en-US" sz="1700" b="1" i="0" u="none" strike="noStrike" cap="none" dirty="0">
              <a:solidFill>
                <a:srgbClr val="000000"/>
              </a:solidFill>
              <a:latin typeface="Avenir" panose="020B0503020203020204" pitchFamily="34" charset="0"/>
              <a:ea typeface="Belleza"/>
              <a:cs typeface="Belleza"/>
              <a:sym typeface="Belleza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600" dirty="0"/>
          </a:p>
          <a:p>
            <a:pPr algn="ctr"/>
            <a:endParaRPr lang="en-US" sz="1600" b="0" i="0" u="none" strike="noStrike" cap="none" dirty="0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  <a:p>
            <a:pPr algn="ctr"/>
            <a:endParaRPr lang="en-US" sz="1600" dirty="0">
              <a:solidFill>
                <a:srgbClr val="000000"/>
              </a:solidFill>
              <a:latin typeface="Avenir"/>
              <a:ea typeface="Belleza"/>
              <a:cs typeface="Belleza"/>
              <a:sym typeface="Avenir"/>
            </a:endParaRPr>
          </a:p>
          <a:p>
            <a:pPr algn="ctr">
              <a:lnSpc>
                <a:spcPct val="200000"/>
              </a:lnSpc>
              <a:buClr>
                <a:srgbClr val="000000"/>
              </a:buClr>
              <a:buSzPts val="1800"/>
            </a:pPr>
            <a:endParaRPr lang="en-US" sz="1600" b="1" dirty="0">
              <a:solidFill>
                <a:srgbClr val="000000"/>
              </a:solidFill>
              <a:latin typeface="Optima" panose="02000503060000020004"/>
              <a:ea typeface="Belleza"/>
              <a:cs typeface="Belleza"/>
              <a:sym typeface="Belleza"/>
            </a:endParaRPr>
          </a:p>
          <a:p>
            <a:pPr marL="0" marR="0" lvl="0" indent="0" algn="ctr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600" b="1" i="0" u="none" strike="noStrike" cap="none" dirty="0">
              <a:solidFill>
                <a:srgbClr val="000000"/>
              </a:solidFill>
              <a:latin typeface="Optima" panose="02000503060000020004" pitchFamily="2" charset="0"/>
              <a:ea typeface="Belleza"/>
              <a:cs typeface="Belleza"/>
              <a:sym typeface="Belleza"/>
            </a:endParaRPr>
          </a:p>
        </p:txBody>
      </p:sp>
      <p:sp>
        <p:nvSpPr>
          <p:cNvPr id="14" name="Google Shape;116;p2">
            <a:extLst>
              <a:ext uri="{FF2B5EF4-FFF2-40B4-BE49-F238E27FC236}">
                <a16:creationId xmlns:a16="http://schemas.microsoft.com/office/drawing/2014/main" id="{352950B9-7B29-2CB9-3780-816C08455BEB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92231" y="5887622"/>
            <a:ext cx="4205230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id-ID" sz="1600" b="0" i="0" u="none" strike="noStrike" cap="none" dirty="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NAME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id-ID" sz="1400" dirty="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Member</a:t>
            </a:r>
            <a:r>
              <a:rPr lang="en-US" sz="1400" b="0" i="0" u="none" strike="noStrike" cap="none" dirty="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, Guidance Committee</a:t>
            </a:r>
            <a:endParaRPr sz="1400" b="0" i="0" u="none" strike="noStrike" cap="none" dirty="0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28" name="Google Shape;116;p2">
            <a:extLst>
              <a:ext uri="{FF2B5EF4-FFF2-40B4-BE49-F238E27FC236}">
                <a16:creationId xmlns:a16="http://schemas.microsoft.com/office/drawing/2014/main" id="{D8FC4D63-70A5-109E-82E8-2F2D7A85F121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469875" y="5889190"/>
            <a:ext cx="4205230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id-ID" sz="1600" b="0" i="0" u="none" strike="noStrike" cap="none" dirty="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NAME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id-ID" sz="1400" b="0" i="0" u="none" strike="noStrike" cap="none" dirty="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Member</a:t>
            </a:r>
            <a:r>
              <a:rPr lang="en-US" sz="1400" b="0" i="0" u="none" strike="noStrike" cap="none" dirty="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, Guidance Committee</a:t>
            </a:r>
            <a:endParaRPr sz="1400" b="0" i="0" u="none" strike="noStrike" cap="none" dirty="0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29" name="Google Shape;116;p2">
            <a:extLst>
              <a:ext uri="{FF2B5EF4-FFF2-40B4-BE49-F238E27FC236}">
                <a16:creationId xmlns:a16="http://schemas.microsoft.com/office/drawing/2014/main" id="{6B62206F-76B7-13AA-A1F2-F792FD06D6FF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92150" y="6615706"/>
            <a:ext cx="4205230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id-ID" sz="1600" b="0" i="0" u="none" strike="noStrike" cap="none" dirty="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NAME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id-ID" sz="1400" b="0" i="0" u="none" strike="noStrike" cap="none" dirty="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Member</a:t>
            </a:r>
            <a:r>
              <a:rPr lang="en-US" sz="1400" b="0" i="0" u="none" strike="noStrike" cap="none" dirty="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, Guidance Committee</a:t>
            </a:r>
            <a:endParaRPr sz="1400" b="0" i="0" u="none" strike="noStrike" cap="none" dirty="0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30" name="Google Shape;116;p2">
            <a:extLst>
              <a:ext uri="{FF2B5EF4-FFF2-40B4-BE49-F238E27FC236}">
                <a16:creationId xmlns:a16="http://schemas.microsoft.com/office/drawing/2014/main" id="{7760291E-A0CA-7155-75EA-C87C901CA72A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467910" y="6615706"/>
            <a:ext cx="4205230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id-ID" sz="1600" b="0" i="0" u="none" strike="noStrike" cap="none" dirty="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NAME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id-ID" sz="1400" b="0" i="0" u="none" strike="noStrike" cap="none" dirty="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Member</a:t>
            </a:r>
            <a:r>
              <a:rPr lang="en-US" sz="1400" b="0" i="0" u="none" strike="noStrike" cap="none" dirty="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, Guidance Committee</a:t>
            </a:r>
            <a:endParaRPr sz="1400" b="0" i="0" u="none" strike="noStrike" cap="none" dirty="0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31" name="Google Shape;116;p2">
            <a:extLst>
              <a:ext uri="{FF2B5EF4-FFF2-40B4-BE49-F238E27FC236}">
                <a16:creationId xmlns:a16="http://schemas.microsoft.com/office/drawing/2014/main" id="{CA83743F-16DA-5356-B1B2-8AE4DD4EF77D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387731" y="5401847"/>
            <a:ext cx="4205230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id-ID" sz="1600" b="0" i="0" u="none" strike="noStrike" cap="none" dirty="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NAME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id-ID" sz="1400" b="0" i="0" u="none" strike="noStrike" cap="none" dirty="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Chair</a:t>
            </a:r>
            <a:r>
              <a:rPr lang="en-US" sz="1400" b="0" i="0" u="none" strike="noStrike" cap="none" dirty="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, Guidance Committee</a:t>
            </a:r>
            <a:endParaRPr sz="1400" b="0" i="0" u="none" strike="noStrike" cap="none" dirty="0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</p:spTree>
    <p:extLst>
      <p:ext uri="{BB962C8B-B14F-4D97-AF65-F5344CB8AC3E}">
        <p14:creationId xmlns:p14="http://schemas.microsoft.com/office/powerpoint/2010/main" val="38196189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oogle Shape;155;p18">
            <a:extLst>
              <a:ext uri="{FF2B5EF4-FFF2-40B4-BE49-F238E27FC236}">
                <a16:creationId xmlns:a16="http://schemas.microsoft.com/office/drawing/2014/main" id="{76303DBB-90B9-FD8C-B72A-E7371774C2DC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0" y="-79163"/>
            <a:ext cx="8951844" cy="7584827"/>
            <a:chOff x="0" y="-28575"/>
            <a:chExt cx="3231946" cy="2737908"/>
          </a:xfrm>
        </p:grpSpPr>
        <p:sp>
          <p:nvSpPr>
            <p:cNvPr id="11" name="Google Shape;156;p18">
              <a:extLst>
                <a:ext uri="{FF2B5EF4-FFF2-40B4-BE49-F238E27FC236}">
                  <a16:creationId xmlns:a16="http://schemas.microsoft.com/office/drawing/2014/main" id="{C0006D20-FB8F-54D4-148F-2DF596A2C200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0" y="0"/>
              <a:ext cx="3231946" cy="2709333"/>
            </a:xfrm>
            <a:custGeom>
              <a:avLst/>
              <a:gdLst/>
              <a:ahLst/>
              <a:cxnLst/>
              <a:rect l="l" t="t" r="r" b="b"/>
              <a:pathLst>
                <a:path w="3231946" h="2709333" extrusionOk="0">
                  <a:moveTo>
                    <a:pt x="0" y="0"/>
                  </a:moveTo>
                  <a:lnTo>
                    <a:pt x="3231946" y="0"/>
                  </a:lnTo>
                  <a:lnTo>
                    <a:pt x="3231946" y="2709333"/>
                  </a:lnTo>
                  <a:lnTo>
                    <a:pt x="0" y="2709333"/>
                  </a:lnTo>
                  <a:close/>
                </a:path>
              </a:pathLst>
            </a:custGeom>
            <a:solidFill>
              <a:srgbClr val="808080">
                <a:alpha val="14901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" name="Google Shape;157;p18">
              <a:extLst>
                <a:ext uri="{FF2B5EF4-FFF2-40B4-BE49-F238E27FC236}">
                  <a16:creationId xmlns:a16="http://schemas.microsoft.com/office/drawing/2014/main" id="{C015A4E0-9B49-2CE0-98CB-CC660EDD25E9}"/>
                </a:ext>
              </a:extLst>
            </p:cNvPr>
            <p:cNvSpPr txBox="1"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0" y="-28575"/>
              <a:ext cx="812700" cy="841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0800" tIns="50800" rIns="50800" bIns="50800" anchor="ctr" anchorCtr="0">
              <a:noAutofit/>
            </a:bodyPr>
            <a:lstStyle/>
            <a:p>
              <a:pPr marL="0" marR="0" lvl="0" indent="0" algn="ctr" rtl="0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" name="Google Shape;105;p2">
            <a:extLst>
              <a:ext uri="{FF2B5EF4-FFF2-40B4-BE49-F238E27FC236}">
                <a16:creationId xmlns:a16="http://schemas.microsoft.com/office/drawing/2014/main" id="{E35DB281-014A-1C52-CE03-E80DBECD2E0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588658" y="1866473"/>
            <a:ext cx="7796583" cy="46381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1" i="0" u="none" strike="noStrike" cap="none" dirty="0">
                <a:solidFill>
                  <a:srgbClr val="000000"/>
                </a:solidFill>
                <a:latin typeface="Optima LT Std" panose="020B0502050508020304" pitchFamily="34" charset="0"/>
                <a:ea typeface="Belleza"/>
                <a:cs typeface="Belleza"/>
                <a:sym typeface="Belleza"/>
              </a:rPr>
              <a:t>STUDENT </a:t>
            </a:r>
            <a:r>
              <a:rPr lang="id-ID" sz="1800" b="1" i="0" u="none" strike="noStrike" cap="none" dirty="0">
                <a:solidFill>
                  <a:srgbClr val="000000"/>
                </a:solidFill>
                <a:latin typeface="Optima LT Std" panose="020B0502050508020304" pitchFamily="34" charset="0"/>
                <a:ea typeface="Belleza"/>
                <a:cs typeface="Belleza"/>
                <a:sym typeface="Belleza"/>
              </a:rPr>
              <a:t>FULL </a:t>
            </a:r>
            <a:r>
              <a:rPr lang="en-US" sz="1800" b="1" i="0" u="none" strike="noStrike" cap="none" dirty="0">
                <a:solidFill>
                  <a:srgbClr val="000000"/>
                </a:solidFill>
                <a:latin typeface="Optima LT Std" panose="020B0502050508020304" pitchFamily="34" charset="0"/>
                <a:ea typeface="Belleza"/>
                <a:cs typeface="Belleza"/>
                <a:sym typeface="Belleza"/>
              </a:rPr>
              <a:t>NAME</a:t>
            </a:r>
          </a:p>
          <a:p>
            <a:pPr algn="ctr">
              <a:buClr>
                <a:srgbClr val="000000"/>
              </a:buClr>
              <a:buSzPts val="1800"/>
            </a:pPr>
            <a:endParaRPr lang="en-US" b="0" i="0" u="none" strike="noStrike" cap="none" dirty="0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  <a:p>
            <a:pPr algn="ctr">
              <a:lnSpc>
                <a:spcPct val="150000"/>
              </a:lnSpc>
              <a:buClr>
                <a:srgbClr val="000000"/>
              </a:buClr>
              <a:buSzPts val="1800"/>
            </a:pPr>
            <a:r>
              <a:rPr lang="en-US" b="1" i="0" u="none" strike="noStrike" cap="none" dirty="0">
                <a:solidFill>
                  <a:srgbClr val="000000"/>
                </a:solidFill>
                <a:latin typeface="Optima LT Std" panose="020B0502050508020304" pitchFamily="34" charset="0"/>
                <a:ea typeface="Belleza"/>
                <a:cs typeface="Belleza"/>
                <a:sym typeface="Belleza"/>
              </a:rPr>
              <a:t>Title of Thesis </a:t>
            </a:r>
            <a:r>
              <a:rPr lang="en-GB" b="1" i="0" dirty="0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Lorem ipsum </a:t>
            </a:r>
            <a:r>
              <a:rPr lang="en-GB" b="1" i="0" dirty="0" err="1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dolor</a:t>
            </a:r>
            <a:r>
              <a:rPr lang="en-GB" b="1" i="0" dirty="0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 sit </a:t>
            </a:r>
            <a:r>
              <a:rPr lang="en-GB" b="1" i="0" dirty="0" err="1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amet</a:t>
            </a:r>
            <a:r>
              <a:rPr lang="en-GB" b="1" i="0" dirty="0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, </a:t>
            </a:r>
            <a:r>
              <a:rPr lang="en-GB" b="1" i="0" dirty="0" err="1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consectetur</a:t>
            </a:r>
            <a:r>
              <a:rPr lang="en-GB" b="1" i="0" dirty="0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 </a:t>
            </a:r>
            <a:r>
              <a:rPr lang="en-GB" b="1" i="0" dirty="0" err="1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adipiscing</a:t>
            </a:r>
            <a:r>
              <a:rPr lang="en-GB" b="1" i="0" dirty="0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 </a:t>
            </a:r>
            <a:r>
              <a:rPr lang="en-GB" b="1" i="0" dirty="0" err="1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elit</a:t>
            </a:r>
            <a:r>
              <a:rPr lang="en-GB" b="1" i="0" dirty="0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, </a:t>
            </a:r>
            <a:r>
              <a:rPr lang="en-GB" b="1" i="0" dirty="0" err="1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sed</a:t>
            </a:r>
            <a:r>
              <a:rPr lang="en-GB" b="1" i="0" dirty="0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 do </a:t>
            </a:r>
            <a:r>
              <a:rPr lang="en-GB" b="1" i="0" dirty="0" err="1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eiusmod</a:t>
            </a:r>
            <a:r>
              <a:rPr lang="en-GB" b="1" i="0" dirty="0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 </a:t>
            </a:r>
            <a:r>
              <a:rPr lang="en-GB" b="1" i="0" dirty="0" err="1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tempor</a:t>
            </a:r>
            <a:r>
              <a:rPr lang="en-GB" b="1" i="0" dirty="0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 </a:t>
            </a:r>
            <a:r>
              <a:rPr lang="en-GB" b="1" i="0" dirty="0" err="1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incididunt</a:t>
            </a:r>
            <a:r>
              <a:rPr lang="en-GB" b="1" i="0" dirty="0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 </a:t>
            </a:r>
            <a:r>
              <a:rPr lang="en-GB" b="1" i="0" dirty="0" err="1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ut</a:t>
            </a:r>
            <a:r>
              <a:rPr lang="en-GB" b="1" i="0" dirty="0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 labore et dolore magna </a:t>
            </a:r>
            <a:r>
              <a:rPr lang="en-GB" b="1" i="0" dirty="0" err="1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aliqua</a:t>
            </a:r>
            <a:r>
              <a:rPr lang="en-GB" b="1" i="0" dirty="0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. Ut </a:t>
            </a:r>
            <a:r>
              <a:rPr lang="en-GB" b="1" i="0" dirty="0" err="1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enim</a:t>
            </a:r>
            <a:r>
              <a:rPr lang="en-GB" b="1" i="0" dirty="0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 ad minim </a:t>
            </a:r>
            <a:r>
              <a:rPr lang="en-GB" b="1" i="0" dirty="0" err="1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veniam</a:t>
            </a:r>
            <a:r>
              <a:rPr lang="en-GB" b="1" i="0" dirty="0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, </a:t>
            </a:r>
            <a:r>
              <a:rPr lang="en-GB" b="1" i="0" dirty="0" err="1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quis</a:t>
            </a:r>
            <a:r>
              <a:rPr lang="en-GB" b="1" i="0" dirty="0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 </a:t>
            </a:r>
            <a:r>
              <a:rPr lang="en-GB" b="1" i="0" dirty="0" err="1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nostrud</a:t>
            </a:r>
            <a:r>
              <a:rPr lang="en-GB" b="1" i="0" dirty="0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 exercitation </a:t>
            </a:r>
            <a:r>
              <a:rPr lang="en-GB" b="1" i="0" dirty="0" err="1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ullamco</a:t>
            </a:r>
            <a:r>
              <a:rPr lang="en-GB" b="1" i="0" dirty="0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 </a:t>
            </a:r>
            <a:r>
              <a:rPr lang="en-GB" b="1" i="0" dirty="0" err="1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laboris</a:t>
            </a:r>
            <a:r>
              <a:rPr lang="en-GB" b="1" i="0" dirty="0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 nisi </a:t>
            </a:r>
            <a:r>
              <a:rPr lang="en-GB" b="1" i="0" dirty="0" err="1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ut</a:t>
            </a:r>
            <a:r>
              <a:rPr lang="en-GB" b="1" i="0" dirty="0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 </a:t>
            </a:r>
            <a:r>
              <a:rPr lang="en-GB" b="1" i="0" dirty="0" err="1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aliquip</a:t>
            </a:r>
            <a:r>
              <a:rPr lang="en-GB" b="1" i="0" dirty="0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 ex </a:t>
            </a:r>
            <a:r>
              <a:rPr lang="en-GB" b="1" i="0" dirty="0" err="1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ea</a:t>
            </a:r>
            <a:endParaRPr lang="en-GB" b="1" i="0" dirty="0">
              <a:solidFill>
                <a:srgbClr val="000000"/>
              </a:solidFill>
              <a:effectLst/>
              <a:latin typeface="Optima LT Std" panose="020B0502050508020304" pitchFamily="34" charset="0"/>
            </a:endParaRPr>
          </a:p>
          <a:p>
            <a:pPr algn="ctr">
              <a:buClr>
                <a:srgbClr val="000000"/>
              </a:buClr>
              <a:buSzPts val="1800"/>
            </a:pPr>
            <a:endParaRPr lang="id-ID" sz="1600" b="0" i="0" u="none" strike="noStrike" cap="none" dirty="0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  <a:p>
            <a:pPr algn="ctr">
              <a:buClr>
                <a:srgbClr val="000000"/>
              </a:buClr>
              <a:buSzPts val="1800"/>
            </a:pPr>
            <a:endParaRPr lang="en-US" sz="1600" b="0" i="0" u="none" strike="noStrike" cap="none" dirty="0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  <a:p>
            <a:pPr algn="ctr"/>
            <a:r>
              <a:rPr lang="en-US" sz="1700" b="0" i="0" u="none" strike="noStrike" cap="none" dirty="0">
                <a:solidFill>
                  <a:srgbClr val="000000"/>
                </a:solidFill>
                <a:latin typeface="Avenir" panose="020B0503020203020204" pitchFamily="34" charset="0"/>
                <a:ea typeface="Avenir"/>
                <a:cs typeface="Avenir"/>
                <a:sym typeface="Avenir"/>
              </a:rPr>
              <a:t>for the degree of Doctor of Philosophy in Program</a:t>
            </a:r>
            <a:endParaRPr lang="en-US" sz="1700" b="1" i="0" u="none" strike="noStrike" cap="none" dirty="0">
              <a:solidFill>
                <a:srgbClr val="000000"/>
              </a:solidFill>
              <a:latin typeface="Avenir" panose="020B0503020203020204" pitchFamily="34" charset="0"/>
              <a:ea typeface="Belleza"/>
              <a:cs typeface="Belleza"/>
              <a:sym typeface="Belleza"/>
            </a:endParaRPr>
          </a:p>
          <a:p>
            <a:pPr algn="ctr"/>
            <a:endParaRPr lang="en-US" sz="1600" b="0" i="0" u="none" strike="noStrike" cap="none" dirty="0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  <a:p>
            <a:pPr algn="ctr"/>
            <a:r>
              <a:rPr lang="id-ID" sz="1700" dirty="0">
                <a:solidFill>
                  <a:srgbClr val="000000"/>
                </a:solidFill>
                <a:latin typeface="Avenir" panose="020B0503020203020204" pitchFamily="34" charset="0"/>
                <a:ea typeface="Avenir"/>
                <a:cs typeface="Avenir"/>
                <a:sym typeface="Avenir"/>
              </a:rPr>
              <a:t>Date </a:t>
            </a:r>
            <a:r>
              <a:rPr lang="id-ID" sz="1700" dirty="0" err="1">
                <a:solidFill>
                  <a:srgbClr val="000000"/>
                </a:solidFill>
                <a:latin typeface="Avenir" panose="020B0503020203020204" pitchFamily="34" charset="0"/>
                <a:ea typeface="Avenir"/>
                <a:cs typeface="Avenir"/>
                <a:sym typeface="Avenir"/>
              </a:rPr>
              <a:t>Month</a:t>
            </a:r>
            <a:r>
              <a:rPr lang="id-ID" sz="1700" dirty="0">
                <a:solidFill>
                  <a:srgbClr val="000000"/>
                </a:solidFill>
                <a:latin typeface="Avenir" panose="020B0503020203020204" pitchFamily="34" charset="0"/>
                <a:ea typeface="Avenir"/>
                <a:cs typeface="Avenir"/>
                <a:sym typeface="Avenir"/>
              </a:rPr>
              <a:t> </a:t>
            </a:r>
            <a:r>
              <a:rPr lang="id-ID" sz="1700" dirty="0" err="1">
                <a:solidFill>
                  <a:srgbClr val="000000"/>
                </a:solidFill>
                <a:latin typeface="Avenir" panose="020B0503020203020204" pitchFamily="34" charset="0"/>
                <a:ea typeface="Avenir"/>
                <a:cs typeface="Avenir"/>
                <a:sym typeface="Avenir"/>
              </a:rPr>
              <a:t>Year</a:t>
            </a:r>
            <a:r>
              <a:rPr lang="id-ID" sz="1700" dirty="0">
                <a:solidFill>
                  <a:srgbClr val="000000"/>
                </a:solidFill>
                <a:latin typeface="Avenir" panose="020B0503020203020204" pitchFamily="34" charset="0"/>
                <a:ea typeface="Avenir"/>
                <a:cs typeface="Avenir"/>
                <a:sym typeface="Avenir"/>
              </a:rPr>
              <a:t> </a:t>
            </a:r>
            <a:r>
              <a:rPr lang="en-US" sz="1700" b="0" i="0" u="none" strike="noStrike" cap="none" dirty="0">
                <a:solidFill>
                  <a:srgbClr val="000000"/>
                </a:solidFill>
                <a:latin typeface="Avenir" panose="020B0503020203020204" pitchFamily="34" charset="0"/>
                <a:ea typeface="Avenir"/>
                <a:cs typeface="Avenir"/>
                <a:sym typeface="Avenir"/>
              </a:rPr>
              <a:t>| </a:t>
            </a:r>
            <a:r>
              <a:rPr lang="id-ID" sz="1700" dirty="0">
                <a:solidFill>
                  <a:srgbClr val="000000"/>
                </a:solidFill>
                <a:latin typeface="Avenir" panose="020B0503020203020204" pitchFamily="34" charset="0"/>
                <a:ea typeface="Avenir"/>
                <a:cs typeface="Avenir"/>
                <a:sym typeface="Avenir"/>
              </a:rPr>
              <a:t>00</a:t>
            </a:r>
            <a:r>
              <a:rPr lang="id-ID" sz="1700" b="0" i="0" u="none" strike="noStrike" cap="none" dirty="0">
                <a:solidFill>
                  <a:srgbClr val="000000"/>
                </a:solidFill>
                <a:latin typeface="Avenir" panose="020B0503020203020204" pitchFamily="34" charset="0"/>
                <a:ea typeface="Avenir"/>
                <a:cs typeface="Avenir"/>
                <a:sym typeface="Avenir"/>
              </a:rPr>
              <a:t>:00 AM – 00:00 PM</a:t>
            </a:r>
            <a:r>
              <a:rPr lang="en-US" sz="1700" b="0" i="0" u="none" strike="noStrike" cap="none" dirty="0">
                <a:solidFill>
                  <a:srgbClr val="000000"/>
                </a:solidFill>
                <a:latin typeface="Avenir" panose="020B0503020203020204" pitchFamily="34" charset="0"/>
                <a:ea typeface="Avenir"/>
                <a:cs typeface="Avenir"/>
                <a:sym typeface="Avenir"/>
              </a:rPr>
              <a:t> | Venue (or link if online)</a:t>
            </a:r>
            <a:endParaRPr lang="en-US" sz="1700" b="1" i="0" u="none" strike="noStrike" cap="none" dirty="0">
              <a:solidFill>
                <a:srgbClr val="000000"/>
              </a:solidFill>
              <a:latin typeface="Avenir" panose="020B0503020203020204" pitchFamily="34" charset="0"/>
              <a:ea typeface="Belleza"/>
              <a:cs typeface="Belleza"/>
              <a:sym typeface="Belleza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600" dirty="0"/>
          </a:p>
          <a:p>
            <a:pPr algn="ctr"/>
            <a:endParaRPr lang="en-US" sz="1600" b="0" i="0" u="none" strike="noStrike" cap="none" dirty="0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  <a:p>
            <a:pPr algn="ctr"/>
            <a:endParaRPr lang="en-US" sz="1600" dirty="0">
              <a:solidFill>
                <a:srgbClr val="000000"/>
              </a:solidFill>
              <a:latin typeface="Avenir"/>
              <a:ea typeface="Belleza"/>
              <a:cs typeface="Belleza"/>
              <a:sym typeface="Avenir"/>
            </a:endParaRPr>
          </a:p>
          <a:p>
            <a:pPr algn="ctr">
              <a:lnSpc>
                <a:spcPct val="200000"/>
              </a:lnSpc>
              <a:buClr>
                <a:srgbClr val="000000"/>
              </a:buClr>
              <a:buSzPts val="1800"/>
            </a:pPr>
            <a:endParaRPr lang="en-US" sz="1600" b="1" dirty="0">
              <a:solidFill>
                <a:srgbClr val="000000"/>
              </a:solidFill>
              <a:latin typeface="Optima" panose="02000503060000020004"/>
              <a:ea typeface="Belleza"/>
              <a:cs typeface="Belleza"/>
              <a:sym typeface="Belleza"/>
            </a:endParaRPr>
          </a:p>
          <a:p>
            <a:pPr marL="0" marR="0" lvl="0" indent="0" algn="ctr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600" b="1" i="0" u="none" strike="noStrike" cap="none" dirty="0">
              <a:solidFill>
                <a:srgbClr val="000000"/>
              </a:solidFill>
              <a:latin typeface="Optima" panose="02000503060000020004" pitchFamily="2" charset="0"/>
              <a:ea typeface="Belleza"/>
              <a:cs typeface="Belleza"/>
              <a:sym typeface="Belleza"/>
            </a:endParaRPr>
          </a:p>
        </p:txBody>
      </p:sp>
      <p:sp>
        <p:nvSpPr>
          <p:cNvPr id="181" name="Google Shape;181;p4"/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-9525" y="5566344"/>
            <a:ext cx="316377" cy="1230590"/>
          </a:xfrm>
          <a:prstGeom prst="rect">
            <a:avLst/>
          </a:prstGeom>
          <a:solidFill>
            <a:srgbClr val="8D1436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82" name="Google Shape;182;p4"/>
          <p:cNvGrpSpPr>
            <a:grpSpLocks noGrp="1" noUngrp="1" noRot="1" noMove="1" noResize="1"/>
          </p:cNvGrpSpPr>
          <p:nvPr/>
        </p:nvGrpSpPr>
        <p:grpSpPr>
          <a:xfrm rot="5400000">
            <a:off x="6007743" y="6405569"/>
            <a:ext cx="2251703" cy="4013026"/>
            <a:chOff x="0" y="-57150"/>
            <a:chExt cx="812800" cy="1448583"/>
          </a:xfrm>
        </p:grpSpPr>
        <p:sp>
          <p:nvSpPr>
            <p:cNvPr id="183" name="Google Shape;183;p4"/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0" y="0"/>
              <a:ext cx="79222" cy="1391433"/>
            </a:xfrm>
            <a:custGeom>
              <a:avLst/>
              <a:gdLst/>
              <a:ahLst/>
              <a:cxnLst/>
              <a:rect l="l" t="t" r="r" b="b"/>
              <a:pathLst>
                <a:path w="79222" h="1391433" extrusionOk="0">
                  <a:moveTo>
                    <a:pt x="0" y="0"/>
                  </a:moveTo>
                  <a:lnTo>
                    <a:pt x="79222" y="0"/>
                  </a:lnTo>
                  <a:lnTo>
                    <a:pt x="79222" y="1391433"/>
                  </a:lnTo>
                  <a:lnTo>
                    <a:pt x="0" y="1391433"/>
                  </a:lnTo>
                  <a:close/>
                </a:path>
              </a:pathLst>
            </a:custGeom>
            <a:solidFill>
              <a:srgbClr val="00564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4" name="Google Shape;184;p4"/>
            <p:cNvSpPr txBox="1"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0" y="-57150"/>
              <a:ext cx="812800" cy="86995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0800" tIns="50800" rIns="50800" bIns="50800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32222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85" name="Google Shape;185;p4"/>
          <p:cNvGrpSpPr>
            <a:grpSpLocks noGrp="1" noUngrp="1" noRot="1" noMove="1" noResize="1"/>
          </p:cNvGrpSpPr>
          <p:nvPr/>
        </p:nvGrpSpPr>
        <p:grpSpPr>
          <a:xfrm>
            <a:off x="8697324" y="1412231"/>
            <a:ext cx="2251711" cy="6058424"/>
            <a:chOff x="0" y="-57150"/>
            <a:chExt cx="812800" cy="2186910"/>
          </a:xfrm>
        </p:grpSpPr>
        <p:sp>
          <p:nvSpPr>
            <p:cNvPr id="186" name="Google Shape;186;p4"/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0" y="0"/>
              <a:ext cx="102692" cy="2129760"/>
            </a:xfrm>
            <a:custGeom>
              <a:avLst/>
              <a:gdLst/>
              <a:ahLst/>
              <a:cxnLst/>
              <a:rect l="l" t="t" r="r" b="b"/>
              <a:pathLst>
                <a:path w="102692" h="2129760" extrusionOk="0">
                  <a:moveTo>
                    <a:pt x="0" y="0"/>
                  </a:moveTo>
                  <a:lnTo>
                    <a:pt x="102692" y="0"/>
                  </a:lnTo>
                  <a:lnTo>
                    <a:pt x="102692" y="2129760"/>
                  </a:lnTo>
                  <a:lnTo>
                    <a:pt x="0" y="2129760"/>
                  </a:lnTo>
                  <a:close/>
                </a:path>
              </a:pathLst>
            </a:custGeom>
            <a:solidFill>
              <a:srgbClr val="00564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7" name="Google Shape;187;p4"/>
            <p:cNvSpPr txBox="1"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0" y="-57150"/>
              <a:ext cx="812800" cy="86995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0800" tIns="50800" rIns="50800" bIns="50800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32222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9" name="Google Shape;152;p3">
            <a:extLst>
              <a:ext uri="{FF2B5EF4-FFF2-40B4-BE49-F238E27FC236}">
                <a16:creationId xmlns:a16="http://schemas.microsoft.com/office/drawing/2014/main" id="{537C4B40-E692-7DDE-D234-1A2D7FC9D80E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231327" y="1409870"/>
            <a:ext cx="509700" cy="26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1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venir"/>
                <a:ea typeface="Avenir"/>
                <a:cs typeface="Avenir"/>
                <a:sym typeface="Avenir"/>
              </a:rPr>
              <a:t>of</a:t>
            </a:r>
            <a:endParaRPr kumimoji="0" sz="17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6" name="Google Shape;177;p18">
            <a:extLst>
              <a:ext uri="{FF2B5EF4-FFF2-40B4-BE49-F238E27FC236}">
                <a16:creationId xmlns:a16="http://schemas.microsoft.com/office/drawing/2014/main" id="{E6CC46A3-6DA9-6E6C-227E-BB83F0263CE1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 rot="64987">
            <a:off x="-2541448" y="-1646817"/>
            <a:ext cx="3387782" cy="2853918"/>
          </a:xfrm>
          <a:custGeom>
            <a:avLst/>
            <a:gdLst/>
            <a:ahLst/>
            <a:cxnLst/>
            <a:rect l="l" t="t" r="r" b="b"/>
            <a:pathLst>
              <a:path w="6377024" h="5372100" extrusionOk="0">
                <a:moveTo>
                  <a:pt x="4826353" y="0"/>
                </a:moveTo>
                <a:lnTo>
                  <a:pt x="1560830" y="0"/>
                </a:lnTo>
                <a:lnTo>
                  <a:pt x="1550670" y="0"/>
                </a:lnTo>
                <a:lnTo>
                  <a:pt x="0" y="2686050"/>
                </a:lnTo>
                <a:lnTo>
                  <a:pt x="1550670" y="5372100"/>
                </a:lnTo>
                <a:lnTo>
                  <a:pt x="1560830" y="5372100"/>
                </a:lnTo>
                <a:lnTo>
                  <a:pt x="4825084" y="5372100"/>
                </a:lnTo>
                <a:lnTo>
                  <a:pt x="4826353" y="5372100"/>
                </a:lnTo>
                <a:lnTo>
                  <a:pt x="6377024" y="2686050"/>
                </a:lnTo>
                <a:lnTo>
                  <a:pt x="4826353" y="0"/>
                </a:lnTo>
                <a:close/>
              </a:path>
            </a:pathLst>
          </a:custGeom>
          <a:solidFill>
            <a:srgbClr val="808080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6" name="Google Shape;180;p18" descr="A logo with text on it&#10;&#10;Description automatically generated">
            <a:extLst>
              <a:ext uri="{FF2B5EF4-FFF2-40B4-BE49-F238E27FC236}">
                <a16:creationId xmlns:a16="http://schemas.microsoft.com/office/drawing/2014/main" id="{DD34DF22-7413-B424-8DDD-8B7EF39286F7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783028" y="104639"/>
            <a:ext cx="3405141" cy="827941"/>
          </a:xfrm>
          <a:prstGeom prst="rect">
            <a:avLst/>
          </a:prstGeom>
          <a:noFill/>
          <a:ln>
            <a:noFill/>
          </a:ln>
        </p:spPr>
      </p:pic>
      <p:sp>
        <p:nvSpPr>
          <p:cNvPr id="27" name="Google Shape;158;p18">
            <a:extLst>
              <a:ext uri="{FF2B5EF4-FFF2-40B4-BE49-F238E27FC236}">
                <a16:creationId xmlns:a16="http://schemas.microsoft.com/office/drawing/2014/main" id="{79D05B11-2B21-F0B9-C8BC-AFC23CA08D6F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720392" y="1040793"/>
            <a:ext cx="5544000" cy="26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en-US" sz="1700" b="1" i="0" u="none" strike="noStrike" cap="none" dirty="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GRADUATE RESEARCH SEMINAR PRESENTATION</a:t>
            </a:r>
            <a:endParaRPr dirty="0"/>
          </a:p>
        </p:txBody>
      </p:sp>
      <p:sp>
        <p:nvSpPr>
          <p:cNvPr id="4" name="Google Shape;116;p2">
            <a:extLst>
              <a:ext uri="{FF2B5EF4-FFF2-40B4-BE49-F238E27FC236}">
                <a16:creationId xmlns:a16="http://schemas.microsoft.com/office/drawing/2014/main" id="{DCFBA9EC-90E1-C46E-654D-EDC38E7A38AE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92231" y="5887622"/>
            <a:ext cx="4205230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id-ID" sz="1600" b="0" i="0" u="none" strike="noStrike" cap="none" dirty="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NAME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id-ID" sz="1400" dirty="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Co-Chair</a:t>
            </a:r>
            <a:r>
              <a:rPr lang="en-US" sz="1400" b="0" i="0" u="none" strike="noStrike" cap="none" dirty="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, Guidance Committee</a:t>
            </a:r>
            <a:endParaRPr sz="1400" b="0" i="0" u="none" strike="noStrike" cap="none" dirty="0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5" name="Google Shape;116;p2">
            <a:extLst>
              <a:ext uri="{FF2B5EF4-FFF2-40B4-BE49-F238E27FC236}">
                <a16:creationId xmlns:a16="http://schemas.microsoft.com/office/drawing/2014/main" id="{E3B922D1-0B75-9D32-8BB8-47974D1F495E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469875" y="5889190"/>
            <a:ext cx="4205230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id-ID" sz="1600" b="0" i="0" u="none" strike="noStrike" cap="none" dirty="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NAME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id-ID" sz="1400" b="0" i="0" u="none" strike="noStrike" cap="none" dirty="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Member</a:t>
            </a:r>
            <a:r>
              <a:rPr lang="en-US" sz="1400" b="0" i="0" u="none" strike="noStrike" cap="none" dirty="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, Guidance Committee</a:t>
            </a:r>
            <a:endParaRPr sz="1400" b="0" i="0" u="none" strike="noStrike" cap="none" dirty="0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7" name="Google Shape;116;p2">
            <a:extLst>
              <a:ext uri="{FF2B5EF4-FFF2-40B4-BE49-F238E27FC236}">
                <a16:creationId xmlns:a16="http://schemas.microsoft.com/office/drawing/2014/main" id="{AA0F3B33-4E11-D94A-63F7-0DD30F59B89B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92150" y="6615706"/>
            <a:ext cx="4205230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id-ID" sz="1600" b="0" i="0" u="none" strike="noStrike" cap="none" dirty="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NAME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id-ID" sz="1400" b="0" i="0" u="none" strike="noStrike" cap="none" dirty="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Member</a:t>
            </a:r>
            <a:r>
              <a:rPr lang="en-US" sz="1400" b="0" i="0" u="none" strike="noStrike" cap="none" dirty="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, Guidance Committee</a:t>
            </a:r>
            <a:endParaRPr sz="1400" b="0" i="0" u="none" strike="noStrike" cap="none" dirty="0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10" name="Google Shape;116;p2">
            <a:extLst>
              <a:ext uri="{FF2B5EF4-FFF2-40B4-BE49-F238E27FC236}">
                <a16:creationId xmlns:a16="http://schemas.microsoft.com/office/drawing/2014/main" id="{239F95A7-B959-4CE5-1E5C-89DB66CEED2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467910" y="6615706"/>
            <a:ext cx="4205230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id-ID" sz="1600" b="0" i="0" u="none" strike="noStrike" cap="none" dirty="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NAME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id-ID" sz="1400" b="0" i="0" u="none" strike="noStrike" cap="none" dirty="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Member</a:t>
            </a:r>
            <a:r>
              <a:rPr lang="en-US" sz="1400" b="0" i="0" u="none" strike="noStrike" cap="none" dirty="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, Guidance Committee</a:t>
            </a:r>
            <a:endParaRPr sz="1400" b="0" i="0" u="none" strike="noStrike" cap="none" dirty="0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13" name="Google Shape;116;p2">
            <a:extLst>
              <a:ext uri="{FF2B5EF4-FFF2-40B4-BE49-F238E27FC236}">
                <a16:creationId xmlns:a16="http://schemas.microsoft.com/office/drawing/2014/main" id="{4D837472-CC28-58BE-D38C-959D55860192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387731" y="5401847"/>
            <a:ext cx="4205230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id-ID" sz="1600" b="0" i="0" u="none" strike="noStrike" cap="none" dirty="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NAME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id-ID" sz="1400" b="0" i="0" u="none" strike="noStrike" cap="none" dirty="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Chair</a:t>
            </a:r>
            <a:r>
              <a:rPr lang="en-US" sz="1400" b="0" i="0" u="none" strike="noStrike" cap="none" dirty="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, Guidance Committee</a:t>
            </a:r>
            <a:endParaRPr sz="1400" b="0" i="0" u="none" strike="noStrike" cap="none" dirty="0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oogle Shape;155;p18">
            <a:extLst>
              <a:ext uri="{FF2B5EF4-FFF2-40B4-BE49-F238E27FC236}">
                <a16:creationId xmlns:a16="http://schemas.microsoft.com/office/drawing/2014/main" id="{44502467-97B3-ED70-CFD4-2B885D8B983E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0" y="-79163"/>
            <a:ext cx="8951844" cy="7584827"/>
            <a:chOff x="0" y="-28575"/>
            <a:chExt cx="3231946" cy="2737908"/>
          </a:xfrm>
        </p:grpSpPr>
        <p:sp>
          <p:nvSpPr>
            <p:cNvPr id="5" name="Google Shape;156;p18">
              <a:extLst>
                <a:ext uri="{FF2B5EF4-FFF2-40B4-BE49-F238E27FC236}">
                  <a16:creationId xmlns:a16="http://schemas.microsoft.com/office/drawing/2014/main" id="{5ED3707E-7FBB-B3A9-BEEC-53014D44B9C1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0" y="0"/>
              <a:ext cx="3231946" cy="2709333"/>
            </a:xfrm>
            <a:custGeom>
              <a:avLst/>
              <a:gdLst/>
              <a:ahLst/>
              <a:cxnLst/>
              <a:rect l="l" t="t" r="r" b="b"/>
              <a:pathLst>
                <a:path w="3231946" h="2709333" extrusionOk="0">
                  <a:moveTo>
                    <a:pt x="0" y="0"/>
                  </a:moveTo>
                  <a:lnTo>
                    <a:pt x="3231946" y="0"/>
                  </a:lnTo>
                  <a:lnTo>
                    <a:pt x="3231946" y="2709333"/>
                  </a:lnTo>
                  <a:lnTo>
                    <a:pt x="0" y="2709333"/>
                  </a:lnTo>
                  <a:close/>
                </a:path>
              </a:pathLst>
            </a:custGeom>
            <a:solidFill>
              <a:srgbClr val="808080">
                <a:alpha val="14901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" name="Google Shape;157;p18">
              <a:extLst>
                <a:ext uri="{FF2B5EF4-FFF2-40B4-BE49-F238E27FC236}">
                  <a16:creationId xmlns:a16="http://schemas.microsoft.com/office/drawing/2014/main" id="{0B7CE74B-7BB4-31AD-B3FB-36369007DF2A}"/>
                </a:ext>
              </a:extLst>
            </p:cNvPr>
            <p:cNvSpPr txBox="1"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0" y="-28575"/>
              <a:ext cx="812700" cy="841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0800" tIns="50800" rIns="50800" bIns="50800" anchor="ctr" anchorCtr="0">
              <a:noAutofit/>
            </a:bodyPr>
            <a:lstStyle/>
            <a:p>
              <a:pPr marL="0" marR="0" lvl="0" indent="0" algn="ctr" rtl="0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7" name="Google Shape;105;p2">
            <a:extLst>
              <a:ext uri="{FF2B5EF4-FFF2-40B4-BE49-F238E27FC236}">
                <a16:creationId xmlns:a16="http://schemas.microsoft.com/office/drawing/2014/main" id="{04F0ED48-F62C-B758-2819-B9D4F0DB2049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588658" y="1866473"/>
            <a:ext cx="7796583" cy="46381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1" i="0" u="none" strike="noStrike" cap="none" dirty="0">
                <a:solidFill>
                  <a:srgbClr val="000000"/>
                </a:solidFill>
                <a:latin typeface="Optima LT Std" panose="020B0502050508020304" pitchFamily="34" charset="0"/>
                <a:ea typeface="Belleza"/>
                <a:cs typeface="Belleza"/>
                <a:sym typeface="Belleza"/>
              </a:rPr>
              <a:t>STUDENT </a:t>
            </a:r>
            <a:r>
              <a:rPr lang="id-ID" sz="1800" b="1" i="0" u="none" strike="noStrike" cap="none" dirty="0">
                <a:solidFill>
                  <a:srgbClr val="000000"/>
                </a:solidFill>
                <a:latin typeface="Optima LT Std" panose="020B0502050508020304" pitchFamily="34" charset="0"/>
                <a:ea typeface="Belleza"/>
                <a:cs typeface="Belleza"/>
                <a:sym typeface="Belleza"/>
              </a:rPr>
              <a:t>FULL </a:t>
            </a:r>
            <a:r>
              <a:rPr lang="en-US" sz="1800" b="1" i="0" u="none" strike="noStrike" cap="none" dirty="0">
                <a:solidFill>
                  <a:srgbClr val="000000"/>
                </a:solidFill>
                <a:latin typeface="Optima LT Std" panose="020B0502050508020304" pitchFamily="34" charset="0"/>
                <a:ea typeface="Belleza"/>
                <a:cs typeface="Belleza"/>
                <a:sym typeface="Belleza"/>
              </a:rPr>
              <a:t>NAME</a:t>
            </a:r>
          </a:p>
          <a:p>
            <a:pPr algn="ctr">
              <a:buClr>
                <a:srgbClr val="000000"/>
              </a:buClr>
              <a:buSzPts val="1800"/>
            </a:pPr>
            <a:endParaRPr lang="en-US" b="0" i="0" u="none" strike="noStrike" cap="none" dirty="0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  <a:p>
            <a:pPr algn="ctr">
              <a:lnSpc>
                <a:spcPct val="150000"/>
              </a:lnSpc>
              <a:buClr>
                <a:srgbClr val="000000"/>
              </a:buClr>
              <a:buSzPts val="1800"/>
            </a:pPr>
            <a:r>
              <a:rPr lang="en-US" b="1" i="0" u="none" strike="noStrike" cap="none" dirty="0">
                <a:solidFill>
                  <a:srgbClr val="000000"/>
                </a:solidFill>
                <a:latin typeface="Optima LT Std" panose="020B0502050508020304" pitchFamily="34" charset="0"/>
                <a:ea typeface="Belleza"/>
                <a:cs typeface="Belleza"/>
                <a:sym typeface="Belleza"/>
              </a:rPr>
              <a:t>Title of Thesis </a:t>
            </a:r>
            <a:r>
              <a:rPr lang="en-GB" b="1" i="0" dirty="0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Lorem ipsum </a:t>
            </a:r>
            <a:r>
              <a:rPr lang="en-GB" b="1" i="0" dirty="0" err="1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dolor</a:t>
            </a:r>
            <a:r>
              <a:rPr lang="en-GB" b="1" i="0" dirty="0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 sit </a:t>
            </a:r>
            <a:r>
              <a:rPr lang="en-GB" b="1" i="0" dirty="0" err="1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amet</a:t>
            </a:r>
            <a:r>
              <a:rPr lang="en-GB" b="1" i="0" dirty="0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, </a:t>
            </a:r>
            <a:r>
              <a:rPr lang="en-GB" b="1" i="0" dirty="0" err="1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consectetur</a:t>
            </a:r>
            <a:r>
              <a:rPr lang="en-GB" b="1" i="0" dirty="0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 </a:t>
            </a:r>
            <a:r>
              <a:rPr lang="en-GB" b="1" i="0" dirty="0" err="1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adipiscing</a:t>
            </a:r>
            <a:r>
              <a:rPr lang="en-GB" b="1" i="0" dirty="0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 </a:t>
            </a:r>
            <a:r>
              <a:rPr lang="en-GB" b="1" i="0" dirty="0" err="1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elit</a:t>
            </a:r>
            <a:r>
              <a:rPr lang="en-GB" b="1" i="0" dirty="0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, </a:t>
            </a:r>
            <a:r>
              <a:rPr lang="en-GB" b="1" i="0" dirty="0" err="1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sed</a:t>
            </a:r>
            <a:r>
              <a:rPr lang="en-GB" b="1" i="0" dirty="0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 do </a:t>
            </a:r>
            <a:r>
              <a:rPr lang="en-GB" b="1" i="0" dirty="0" err="1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eiusmod</a:t>
            </a:r>
            <a:r>
              <a:rPr lang="en-GB" b="1" i="0" dirty="0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 </a:t>
            </a:r>
            <a:r>
              <a:rPr lang="en-GB" b="1" i="0" dirty="0" err="1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tempor</a:t>
            </a:r>
            <a:r>
              <a:rPr lang="en-GB" b="1" i="0" dirty="0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 </a:t>
            </a:r>
            <a:r>
              <a:rPr lang="en-GB" b="1" i="0" dirty="0" err="1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incididunt</a:t>
            </a:r>
            <a:r>
              <a:rPr lang="en-GB" b="1" i="0" dirty="0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 </a:t>
            </a:r>
            <a:r>
              <a:rPr lang="en-GB" b="1" i="0" dirty="0" err="1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ut</a:t>
            </a:r>
            <a:r>
              <a:rPr lang="en-GB" b="1" i="0" dirty="0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 labore et dolore magna </a:t>
            </a:r>
            <a:r>
              <a:rPr lang="en-GB" b="1" i="0" dirty="0" err="1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aliqua</a:t>
            </a:r>
            <a:r>
              <a:rPr lang="en-GB" b="1" i="0" dirty="0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. Ut </a:t>
            </a:r>
            <a:r>
              <a:rPr lang="en-GB" b="1" i="0" dirty="0" err="1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enim</a:t>
            </a:r>
            <a:r>
              <a:rPr lang="en-GB" b="1" i="0" dirty="0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 ad minim </a:t>
            </a:r>
            <a:r>
              <a:rPr lang="en-GB" b="1" i="0" dirty="0" err="1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veniam</a:t>
            </a:r>
            <a:r>
              <a:rPr lang="en-GB" b="1" i="0" dirty="0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, </a:t>
            </a:r>
            <a:r>
              <a:rPr lang="en-GB" b="1" i="0" dirty="0" err="1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quis</a:t>
            </a:r>
            <a:r>
              <a:rPr lang="en-GB" b="1" i="0" dirty="0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 </a:t>
            </a:r>
            <a:r>
              <a:rPr lang="en-GB" b="1" i="0" dirty="0" err="1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nostrud</a:t>
            </a:r>
            <a:r>
              <a:rPr lang="en-GB" b="1" i="0" dirty="0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 exercitation </a:t>
            </a:r>
            <a:r>
              <a:rPr lang="en-GB" b="1" i="0" dirty="0" err="1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ullamco</a:t>
            </a:r>
            <a:r>
              <a:rPr lang="en-GB" b="1" i="0" dirty="0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 </a:t>
            </a:r>
            <a:r>
              <a:rPr lang="en-GB" b="1" i="0" dirty="0" err="1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laboris</a:t>
            </a:r>
            <a:r>
              <a:rPr lang="en-GB" b="1" i="0" dirty="0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 nisi </a:t>
            </a:r>
            <a:r>
              <a:rPr lang="en-GB" b="1" i="0" dirty="0" err="1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ut</a:t>
            </a:r>
            <a:r>
              <a:rPr lang="en-GB" b="1" i="0" dirty="0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 </a:t>
            </a:r>
            <a:r>
              <a:rPr lang="en-GB" b="1" i="0" dirty="0" err="1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aliquip</a:t>
            </a:r>
            <a:r>
              <a:rPr lang="en-GB" b="1" i="0" dirty="0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 ex </a:t>
            </a:r>
            <a:r>
              <a:rPr lang="en-GB" b="1" i="0" dirty="0" err="1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ea</a:t>
            </a:r>
            <a:endParaRPr lang="en-GB" b="1" i="0" dirty="0">
              <a:solidFill>
                <a:srgbClr val="000000"/>
              </a:solidFill>
              <a:effectLst/>
              <a:latin typeface="Optima LT Std" panose="020B0502050508020304" pitchFamily="34" charset="0"/>
            </a:endParaRPr>
          </a:p>
          <a:p>
            <a:pPr algn="ctr">
              <a:buClr>
                <a:srgbClr val="000000"/>
              </a:buClr>
              <a:buSzPts val="1800"/>
            </a:pPr>
            <a:endParaRPr lang="id-ID" sz="1600" b="0" i="0" u="none" strike="noStrike" cap="none" dirty="0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  <a:p>
            <a:pPr algn="ctr">
              <a:buClr>
                <a:srgbClr val="000000"/>
              </a:buClr>
              <a:buSzPts val="1800"/>
            </a:pPr>
            <a:endParaRPr lang="en-US" sz="1600" b="0" i="0" u="none" strike="noStrike" cap="none" dirty="0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  <a:p>
            <a:pPr algn="ctr"/>
            <a:r>
              <a:rPr lang="en-US" sz="1700" b="0" i="0" u="none" strike="noStrike" cap="none" dirty="0">
                <a:solidFill>
                  <a:srgbClr val="000000"/>
                </a:solidFill>
                <a:latin typeface="Avenir" panose="020B0503020203020204" pitchFamily="34" charset="0"/>
                <a:ea typeface="Avenir"/>
                <a:cs typeface="Avenir"/>
                <a:sym typeface="Avenir"/>
              </a:rPr>
              <a:t>for the degree of Doctor of Philosophy in Program</a:t>
            </a:r>
            <a:endParaRPr lang="en-US" sz="1700" b="1" i="0" u="none" strike="noStrike" cap="none" dirty="0">
              <a:solidFill>
                <a:srgbClr val="000000"/>
              </a:solidFill>
              <a:latin typeface="Avenir" panose="020B0503020203020204" pitchFamily="34" charset="0"/>
              <a:ea typeface="Belleza"/>
              <a:cs typeface="Belleza"/>
              <a:sym typeface="Belleza"/>
            </a:endParaRPr>
          </a:p>
          <a:p>
            <a:pPr algn="ctr"/>
            <a:endParaRPr lang="en-US" sz="1600" b="0" i="0" u="none" strike="noStrike" cap="none" dirty="0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  <a:p>
            <a:pPr algn="ctr"/>
            <a:r>
              <a:rPr lang="id-ID" sz="1700" dirty="0">
                <a:solidFill>
                  <a:srgbClr val="000000"/>
                </a:solidFill>
                <a:latin typeface="Avenir" panose="020B0503020203020204" pitchFamily="34" charset="0"/>
                <a:ea typeface="Avenir"/>
                <a:cs typeface="Avenir"/>
                <a:sym typeface="Avenir"/>
              </a:rPr>
              <a:t>Date </a:t>
            </a:r>
            <a:r>
              <a:rPr lang="id-ID" sz="1700" dirty="0" err="1">
                <a:solidFill>
                  <a:srgbClr val="000000"/>
                </a:solidFill>
                <a:latin typeface="Avenir" panose="020B0503020203020204" pitchFamily="34" charset="0"/>
                <a:ea typeface="Avenir"/>
                <a:cs typeface="Avenir"/>
                <a:sym typeface="Avenir"/>
              </a:rPr>
              <a:t>Month</a:t>
            </a:r>
            <a:r>
              <a:rPr lang="id-ID" sz="1700" dirty="0">
                <a:solidFill>
                  <a:srgbClr val="000000"/>
                </a:solidFill>
                <a:latin typeface="Avenir" panose="020B0503020203020204" pitchFamily="34" charset="0"/>
                <a:ea typeface="Avenir"/>
                <a:cs typeface="Avenir"/>
                <a:sym typeface="Avenir"/>
              </a:rPr>
              <a:t> </a:t>
            </a:r>
            <a:r>
              <a:rPr lang="id-ID" sz="1700" dirty="0" err="1">
                <a:solidFill>
                  <a:srgbClr val="000000"/>
                </a:solidFill>
                <a:latin typeface="Avenir" panose="020B0503020203020204" pitchFamily="34" charset="0"/>
                <a:ea typeface="Avenir"/>
                <a:cs typeface="Avenir"/>
                <a:sym typeface="Avenir"/>
              </a:rPr>
              <a:t>Year</a:t>
            </a:r>
            <a:r>
              <a:rPr lang="id-ID" sz="1700" dirty="0">
                <a:solidFill>
                  <a:srgbClr val="000000"/>
                </a:solidFill>
                <a:latin typeface="Avenir" panose="020B0503020203020204" pitchFamily="34" charset="0"/>
                <a:ea typeface="Avenir"/>
                <a:cs typeface="Avenir"/>
                <a:sym typeface="Avenir"/>
              </a:rPr>
              <a:t> </a:t>
            </a:r>
            <a:r>
              <a:rPr lang="en-US" sz="1700" b="0" i="0" u="none" strike="noStrike" cap="none" dirty="0">
                <a:solidFill>
                  <a:srgbClr val="000000"/>
                </a:solidFill>
                <a:latin typeface="Avenir" panose="020B0503020203020204" pitchFamily="34" charset="0"/>
                <a:ea typeface="Avenir"/>
                <a:cs typeface="Avenir"/>
                <a:sym typeface="Avenir"/>
              </a:rPr>
              <a:t>| </a:t>
            </a:r>
            <a:r>
              <a:rPr lang="id-ID" sz="1700" dirty="0">
                <a:solidFill>
                  <a:srgbClr val="000000"/>
                </a:solidFill>
                <a:latin typeface="Avenir" panose="020B0503020203020204" pitchFamily="34" charset="0"/>
                <a:ea typeface="Avenir"/>
                <a:cs typeface="Avenir"/>
                <a:sym typeface="Avenir"/>
              </a:rPr>
              <a:t>00</a:t>
            </a:r>
            <a:r>
              <a:rPr lang="id-ID" sz="1700" b="0" i="0" u="none" strike="noStrike" cap="none" dirty="0">
                <a:solidFill>
                  <a:srgbClr val="000000"/>
                </a:solidFill>
                <a:latin typeface="Avenir" panose="020B0503020203020204" pitchFamily="34" charset="0"/>
                <a:ea typeface="Avenir"/>
                <a:cs typeface="Avenir"/>
                <a:sym typeface="Avenir"/>
              </a:rPr>
              <a:t>:00 AM – 00:00 PM</a:t>
            </a:r>
            <a:r>
              <a:rPr lang="en-US" sz="1700" b="0" i="0" u="none" strike="noStrike" cap="none" dirty="0">
                <a:solidFill>
                  <a:srgbClr val="000000"/>
                </a:solidFill>
                <a:latin typeface="Avenir" panose="020B0503020203020204" pitchFamily="34" charset="0"/>
                <a:ea typeface="Avenir"/>
                <a:cs typeface="Avenir"/>
                <a:sym typeface="Avenir"/>
              </a:rPr>
              <a:t> | Venue (or link if online)</a:t>
            </a:r>
            <a:endParaRPr lang="en-US" sz="1700" b="1" i="0" u="none" strike="noStrike" cap="none" dirty="0">
              <a:solidFill>
                <a:srgbClr val="000000"/>
              </a:solidFill>
              <a:latin typeface="Avenir" panose="020B0503020203020204" pitchFamily="34" charset="0"/>
              <a:ea typeface="Belleza"/>
              <a:cs typeface="Belleza"/>
              <a:sym typeface="Belleza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600" dirty="0"/>
          </a:p>
          <a:p>
            <a:pPr algn="ctr"/>
            <a:endParaRPr lang="en-US" sz="1600" b="0" i="0" u="none" strike="noStrike" cap="none" dirty="0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  <a:p>
            <a:pPr algn="ctr"/>
            <a:endParaRPr lang="en-US" sz="1600" dirty="0">
              <a:solidFill>
                <a:srgbClr val="000000"/>
              </a:solidFill>
              <a:latin typeface="Avenir"/>
              <a:ea typeface="Belleza"/>
              <a:cs typeface="Belleza"/>
              <a:sym typeface="Avenir"/>
            </a:endParaRPr>
          </a:p>
          <a:p>
            <a:pPr algn="ctr">
              <a:lnSpc>
                <a:spcPct val="200000"/>
              </a:lnSpc>
              <a:buClr>
                <a:srgbClr val="000000"/>
              </a:buClr>
              <a:buSzPts val="1800"/>
            </a:pPr>
            <a:endParaRPr lang="en-US" sz="1600" b="1" dirty="0">
              <a:solidFill>
                <a:srgbClr val="000000"/>
              </a:solidFill>
              <a:latin typeface="Optima" panose="02000503060000020004"/>
              <a:ea typeface="Belleza"/>
              <a:cs typeface="Belleza"/>
              <a:sym typeface="Belleza"/>
            </a:endParaRPr>
          </a:p>
          <a:p>
            <a:pPr marL="0" marR="0" lvl="0" indent="0" algn="ctr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600" b="1" i="0" u="none" strike="noStrike" cap="none" dirty="0">
              <a:solidFill>
                <a:srgbClr val="000000"/>
              </a:solidFill>
              <a:latin typeface="Optima" panose="02000503060000020004" pitchFamily="2" charset="0"/>
              <a:ea typeface="Belleza"/>
              <a:cs typeface="Belleza"/>
              <a:sym typeface="Belleza"/>
            </a:endParaRPr>
          </a:p>
        </p:txBody>
      </p:sp>
      <p:sp>
        <p:nvSpPr>
          <p:cNvPr id="8" name="Google Shape;181;p4">
            <a:extLst>
              <a:ext uri="{FF2B5EF4-FFF2-40B4-BE49-F238E27FC236}">
                <a16:creationId xmlns:a16="http://schemas.microsoft.com/office/drawing/2014/main" id="{8E433665-0B37-6EF4-1F36-6413EBDB239B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-9525" y="5566344"/>
            <a:ext cx="316377" cy="1230590"/>
          </a:xfrm>
          <a:prstGeom prst="rect">
            <a:avLst/>
          </a:prstGeom>
          <a:solidFill>
            <a:srgbClr val="8D1436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9" name="Google Shape;182;p4">
            <a:extLst>
              <a:ext uri="{FF2B5EF4-FFF2-40B4-BE49-F238E27FC236}">
                <a16:creationId xmlns:a16="http://schemas.microsoft.com/office/drawing/2014/main" id="{58E22E3A-6D59-F862-7A54-CD5011EFB250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 rot="5400000">
            <a:off x="6007743" y="6405569"/>
            <a:ext cx="2251703" cy="4013026"/>
            <a:chOff x="0" y="-57150"/>
            <a:chExt cx="812800" cy="1448583"/>
          </a:xfrm>
        </p:grpSpPr>
        <p:sp>
          <p:nvSpPr>
            <p:cNvPr id="10" name="Google Shape;183;p4">
              <a:extLst>
                <a:ext uri="{FF2B5EF4-FFF2-40B4-BE49-F238E27FC236}">
                  <a16:creationId xmlns:a16="http://schemas.microsoft.com/office/drawing/2014/main" id="{25F40240-1B2F-7CE8-A32B-FC3397C829EE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0" y="0"/>
              <a:ext cx="79222" cy="1391433"/>
            </a:xfrm>
            <a:custGeom>
              <a:avLst/>
              <a:gdLst/>
              <a:ahLst/>
              <a:cxnLst/>
              <a:rect l="l" t="t" r="r" b="b"/>
              <a:pathLst>
                <a:path w="79222" h="1391433" extrusionOk="0">
                  <a:moveTo>
                    <a:pt x="0" y="0"/>
                  </a:moveTo>
                  <a:lnTo>
                    <a:pt x="79222" y="0"/>
                  </a:lnTo>
                  <a:lnTo>
                    <a:pt x="79222" y="1391433"/>
                  </a:lnTo>
                  <a:lnTo>
                    <a:pt x="0" y="1391433"/>
                  </a:lnTo>
                  <a:close/>
                </a:path>
              </a:pathLst>
            </a:custGeom>
            <a:solidFill>
              <a:srgbClr val="00564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" name="Google Shape;184;p4">
              <a:extLst>
                <a:ext uri="{FF2B5EF4-FFF2-40B4-BE49-F238E27FC236}">
                  <a16:creationId xmlns:a16="http://schemas.microsoft.com/office/drawing/2014/main" id="{511FFD83-5162-ACB4-0BC4-3A15DFEC5586}"/>
                </a:ext>
              </a:extLst>
            </p:cNvPr>
            <p:cNvSpPr txBox="1"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0" y="-57150"/>
              <a:ext cx="812800" cy="86995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0800" tIns="50800" rIns="50800" bIns="50800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32222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2" name="Google Shape;185;p4">
            <a:extLst>
              <a:ext uri="{FF2B5EF4-FFF2-40B4-BE49-F238E27FC236}">
                <a16:creationId xmlns:a16="http://schemas.microsoft.com/office/drawing/2014/main" id="{63AC1509-7308-A9EC-3DCE-22EA89E2910A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8697324" y="1412231"/>
            <a:ext cx="2251711" cy="6058424"/>
            <a:chOff x="0" y="-57150"/>
            <a:chExt cx="812800" cy="2186910"/>
          </a:xfrm>
        </p:grpSpPr>
        <p:sp>
          <p:nvSpPr>
            <p:cNvPr id="13" name="Google Shape;186;p4">
              <a:extLst>
                <a:ext uri="{FF2B5EF4-FFF2-40B4-BE49-F238E27FC236}">
                  <a16:creationId xmlns:a16="http://schemas.microsoft.com/office/drawing/2014/main" id="{EFFA83FE-4CC9-33A3-FF10-E9511ED3D348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0" y="0"/>
              <a:ext cx="102692" cy="2129760"/>
            </a:xfrm>
            <a:custGeom>
              <a:avLst/>
              <a:gdLst/>
              <a:ahLst/>
              <a:cxnLst/>
              <a:rect l="l" t="t" r="r" b="b"/>
              <a:pathLst>
                <a:path w="102692" h="2129760" extrusionOk="0">
                  <a:moveTo>
                    <a:pt x="0" y="0"/>
                  </a:moveTo>
                  <a:lnTo>
                    <a:pt x="102692" y="0"/>
                  </a:lnTo>
                  <a:lnTo>
                    <a:pt x="102692" y="2129760"/>
                  </a:lnTo>
                  <a:lnTo>
                    <a:pt x="0" y="2129760"/>
                  </a:lnTo>
                  <a:close/>
                </a:path>
              </a:pathLst>
            </a:custGeom>
            <a:solidFill>
              <a:srgbClr val="00564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" name="Google Shape;187;p4">
              <a:extLst>
                <a:ext uri="{FF2B5EF4-FFF2-40B4-BE49-F238E27FC236}">
                  <a16:creationId xmlns:a16="http://schemas.microsoft.com/office/drawing/2014/main" id="{F91A5BF3-E656-53E8-C284-07EB55C0E5B8}"/>
                </a:ext>
              </a:extLst>
            </p:cNvPr>
            <p:cNvSpPr txBox="1"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0" y="-57150"/>
              <a:ext cx="812800" cy="86995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0800" tIns="50800" rIns="50800" bIns="50800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32222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5" name="Google Shape;152;p3">
            <a:extLst>
              <a:ext uri="{FF2B5EF4-FFF2-40B4-BE49-F238E27FC236}">
                <a16:creationId xmlns:a16="http://schemas.microsoft.com/office/drawing/2014/main" id="{FB937B8F-EA67-7CFF-3ECA-37F6C85A03D9}"/>
              </a:ext>
            </a:extLst>
          </p:cNvPr>
          <p:cNvSpPr txBox="1"/>
          <p:nvPr/>
        </p:nvSpPr>
        <p:spPr>
          <a:xfrm>
            <a:off x="4231327" y="1409870"/>
            <a:ext cx="509700" cy="26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1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venir"/>
                <a:ea typeface="Avenir"/>
                <a:cs typeface="Avenir"/>
                <a:sym typeface="Avenir"/>
              </a:rPr>
              <a:t>of</a:t>
            </a:r>
            <a:endParaRPr kumimoji="0" sz="17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16" name="Google Shape;177;p18">
            <a:extLst>
              <a:ext uri="{FF2B5EF4-FFF2-40B4-BE49-F238E27FC236}">
                <a16:creationId xmlns:a16="http://schemas.microsoft.com/office/drawing/2014/main" id="{7B26CFAC-56B2-B6FB-9B9A-F8D2CFE0BE1B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 rot="64987">
            <a:off x="-2541448" y="-1646817"/>
            <a:ext cx="3387782" cy="2853918"/>
          </a:xfrm>
          <a:custGeom>
            <a:avLst/>
            <a:gdLst/>
            <a:ahLst/>
            <a:cxnLst/>
            <a:rect l="l" t="t" r="r" b="b"/>
            <a:pathLst>
              <a:path w="6377024" h="5372100" extrusionOk="0">
                <a:moveTo>
                  <a:pt x="4826353" y="0"/>
                </a:moveTo>
                <a:lnTo>
                  <a:pt x="1560830" y="0"/>
                </a:lnTo>
                <a:lnTo>
                  <a:pt x="1550670" y="0"/>
                </a:lnTo>
                <a:lnTo>
                  <a:pt x="0" y="2686050"/>
                </a:lnTo>
                <a:lnTo>
                  <a:pt x="1550670" y="5372100"/>
                </a:lnTo>
                <a:lnTo>
                  <a:pt x="1560830" y="5372100"/>
                </a:lnTo>
                <a:lnTo>
                  <a:pt x="4825084" y="5372100"/>
                </a:lnTo>
                <a:lnTo>
                  <a:pt x="4826353" y="5372100"/>
                </a:lnTo>
                <a:lnTo>
                  <a:pt x="6377024" y="2686050"/>
                </a:lnTo>
                <a:lnTo>
                  <a:pt x="4826353" y="0"/>
                </a:lnTo>
                <a:close/>
              </a:path>
            </a:pathLst>
          </a:custGeom>
          <a:solidFill>
            <a:srgbClr val="808080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7" name="Google Shape;180;p18" descr="A logo with text on it&#10;&#10;Description automatically generated">
            <a:extLst>
              <a:ext uri="{FF2B5EF4-FFF2-40B4-BE49-F238E27FC236}">
                <a16:creationId xmlns:a16="http://schemas.microsoft.com/office/drawing/2014/main" id="{E0229D9F-4D58-80A0-9070-8DABA60D2231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2783028" y="104639"/>
            <a:ext cx="3405141" cy="827941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Google Shape;158;p18">
            <a:extLst>
              <a:ext uri="{FF2B5EF4-FFF2-40B4-BE49-F238E27FC236}">
                <a16:creationId xmlns:a16="http://schemas.microsoft.com/office/drawing/2014/main" id="{04629E81-7026-5AC3-1442-AAF1B41A8910}"/>
              </a:ext>
            </a:extLst>
          </p:cNvPr>
          <p:cNvSpPr txBox="1"/>
          <p:nvPr/>
        </p:nvSpPr>
        <p:spPr>
          <a:xfrm>
            <a:off x="1720392" y="1040793"/>
            <a:ext cx="5544000" cy="26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en-US" sz="1700" b="1" i="0" u="none" strike="noStrike" cap="none" dirty="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GRADUATE RESEARCH SEMINAR PRESENTATION</a:t>
            </a:r>
            <a:endParaRPr dirty="0"/>
          </a:p>
        </p:txBody>
      </p:sp>
      <p:sp>
        <p:nvSpPr>
          <p:cNvPr id="19" name="Google Shape;116;p2">
            <a:extLst>
              <a:ext uri="{FF2B5EF4-FFF2-40B4-BE49-F238E27FC236}">
                <a16:creationId xmlns:a16="http://schemas.microsoft.com/office/drawing/2014/main" id="{EF741F70-C178-B8C7-5C2A-1617B489E7FB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92231" y="5887622"/>
            <a:ext cx="4205230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id-ID" sz="1600" b="0" i="0" u="none" strike="noStrike" cap="none" dirty="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NAME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id-ID" sz="1400" dirty="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Member</a:t>
            </a:r>
            <a:r>
              <a:rPr lang="en-US" sz="1400" b="0" i="0" u="none" strike="noStrike" cap="none" dirty="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, Guidance Committee</a:t>
            </a:r>
            <a:endParaRPr sz="1400" b="0" i="0" u="none" strike="noStrike" cap="none" dirty="0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20" name="Google Shape;116;p2">
            <a:extLst>
              <a:ext uri="{FF2B5EF4-FFF2-40B4-BE49-F238E27FC236}">
                <a16:creationId xmlns:a16="http://schemas.microsoft.com/office/drawing/2014/main" id="{A6C37D66-B867-0B95-F9B3-81366032AD92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469875" y="5889190"/>
            <a:ext cx="4205230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id-ID" sz="1600" b="0" i="0" u="none" strike="noStrike" cap="none" dirty="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NAME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id-ID" sz="1400" b="0" i="0" u="none" strike="noStrike" cap="none" dirty="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Member</a:t>
            </a:r>
            <a:r>
              <a:rPr lang="en-US" sz="1400" b="0" i="0" u="none" strike="noStrike" cap="none" dirty="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, Guidance Committee</a:t>
            </a:r>
            <a:endParaRPr sz="1400" b="0" i="0" u="none" strike="noStrike" cap="none" dirty="0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21" name="Google Shape;116;p2">
            <a:extLst>
              <a:ext uri="{FF2B5EF4-FFF2-40B4-BE49-F238E27FC236}">
                <a16:creationId xmlns:a16="http://schemas.microsoft.com/office/drawing/2014/main" id="{8EB4CFAC-1ADC-3BA2-6A74-F452AC633B24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92150" y="6615706"/>
            <a:ext cx="4205230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id-ID" sz="1600" b="0" i="0" u="none" strike="noStrike" cap="none" dirty="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NAME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id-ID" sz="1400" b="0" i="0" u="none" strike="noStrike" cap="none" dirty="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Member</a:t>
            </a:r>
            <a:r>
              <a:rPr lang="en-US" sz="1400" b="0" i="0" u="none" strike="noStrike" cap="none" dirty="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, Guidance Committee</a:t>
            </a:r>
            <a:endParaRPr sz="1400" b="0" i="0" u="none" strike="noStrike" cap="none" dirty="0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22" name="Google Shape;116;p2">
            <a:extLst>
              <a:ext uri="{FF2B5EF4-FFF2-40B4-BE49-F238E27FC236}">
                <a16:creationId xmlns:a16="http://schemas.microsoft.com/office/drawing/2014/main" id="{0048149D-A787-BEC1-B245-1F4564505672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467910" y="6615706"/>
            <a:ext cx="4205230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id-ID" sz="1600" b="0" i="0" u="none" strike="noStrike" cap="none" dirty="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NAME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id-ID" sz="1400" b="0" i="0" u="none" strike="noStrike" cap="none" dirty="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Member</a:t>
            </a:r>
            <a:r>
              <a:rPr lang="en-US" sz="1400" b="0" i="0" u="none" strike="noStrike" cap="none" dirty="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, Guidance Committee</a:t>
            </a:r>
            <a:endParaRPr sz="1400" b="0" i="0" u="none" strike="noStrike" cap="none" dirty="0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23" name="Google Shape;116;p2">
            <a:extLst>
              <a:ext uri="{FF2B5EF4-FFF2-40B4-BE49-F238E27FC236}">
                <a16:creationId xmlns:a16="http://schemas.microsoft.com/office/drawing/2014/main" id="{53354645-BE0D-AD47-3DCD-F2A42EE27C12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387731" y="5401847"/>
            <a:ext cx="4205230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id-ID" sz="1600" b="0" i="0" u="none" strike="noStrike" cap="none" dirty="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NAME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id-ID" sz="1400" b="0" i="0" u="none" strike="noStrike" cap="none" dirty="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Chair</a:t>
            </a:r>
            <a:r>
              <a:rPr lang="en-US" sz="1400" b="0" i="0" u="none" strike="noStrike" cap="none" dirty="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, Guidance Committee</a:t>
            </a:r>
            <a:endParaRPr sz="1400" b="0" i="0" u="none" strike="noStrike" cap="none" dirty="0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</p:spTree>
    <p:extLst>
      <p:ext uri="{BB962C8B-B14F-4D97-AF65-F5344CB8AC3E}">
        <p14:creationId xmlns:p14="http://schemas.microsoft.com/office/powerpoint/2010/main" val="2721071696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90</TotalTime>
  <Words>611</Words>
  <Application>Microsoft Office PowerPoint</Application>
  <PresentationFormat>Custom</PresentationFormat>
  <Paragraphs>103</Paragraphs>
  <Slides>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Avenir</vt:lpstr>
      <vt:lpstr>Calibri</vt:lpstr>
      <vt:lpstr>Optima</vt:lpstr>
      <vt:lpstr>Optima LT Std</vt:lpstr>
      <vt:lpstr>Palatino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FSCC Terminal 3</dc:creator>
  <cp:lastModifiedBy>Jerry Jr Rivera</cp:lastModifiedBy>
  <cp:revision>32</cp:revision>
  <dcterms:created xsi:type="dcterms:W3CDTF">2023-10-17T02:26:34Z</dcterms:created>
  <dcterms:modified xsi:type="dcterms:W3CDTF">2024-12-05T06:11:14Z</dcterms:modified>
</cp:coreProperties>
</file>