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2" r:id="rId3"/>
    <p:sldId id="261" r:id="rId4"/>
    <p:sldId id="259" r:id="rId5"/>
    <p:sldId id="260" r:id="rId6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lines" id="{B5F6FBDB-F882-432A-AA79-603C55C8FDB3}">
          <p14:sldIdLst>
            <p14:sldId id="257"/>
          </p14:sldIdLst>
        </p14:section>
        <p14:section name="Committee: 1 Chair, 1 Co-Chair, 2 Members" id="{21036338-F2F2-4D3C-B9DD-765CE3D4D300}">
          <p14:sldIdLst>
            <p14:sldId id="262"/>
          </p14:sldIdLst>
        </p14:section>
        <p14:section name="Committee: 1 Chair, 3 Members" id="{0F9EC03C-4241-44F0-8981-FEC98B3210B4}">
          <p14:sldIdLst>
            <p14:sldId id="261"/>
          </p14:sldIdLst>
        </p14:section>
        <p14:section name="Committee: 1 Chair, 1 Co-Chair, 3 Members" id="{598C32EB-5449-43F7-B22B-13C7D19E9CF9}">
          <p14:sldIdLst>
            <p14:sldId id="259"/>
          </p14:sldIdLst>
        </p14:section>
        <p14:section name="Committee: 1 Chair, 4 Members" id="{63ED6685-7AD5-465D-AB67-566831F9A2B9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pos="28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>
        <p:scale>
          <a:sx n="100" d="100"/>
          <a:sy n="100" d="100"/>
        </p:scale>
        <p:origin x="1956" y="258"/>
      </p:cViewPr>
      <p:guideLst>
        <p:guide orient="horz" pos="2364"/>
        <p:guide pos="28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6C6D-FB33-411F-B604-7382CCF791F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143000"/>
            <a:ext cx="3679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0C1E9-C3FB-4E7A-A184-A99509D541D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050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1639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533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68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1228364"/>
            <a:ext cx="7610475" cy="2613096"/>
          </a:xfrm>
        </p:spPr>
        <p:txBody>
          <a:bodyPr anchor="b"/>
          <a:lstStyle>
            <a:lvl1pPr algn="ctr">
              <a:defRPr sz="5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188" y="3942230"/>
            <a:ext cx="6715125" cy="1812140"/>
          </a:xfrm>
        </p:spPr>
        <p:txBody>
          <a:bodyPr/>
          <a:lstStyle>
            <a:lvl1pPr marL="0" indent="0" algn="ctr">
              <a:buNone/>
              <a:defRPr sz="2350"/>
            </a:lvl1pPr>
            <a:lvl2pPr marL="447690" indent="0" algn="ctr">
              <a:buNone/>
              <a:defRPr sz="1958"/>
            </a:lvl2pPr>
            <a:lvl3pPr marL="895380" indent="0" algn="ctr">
              <a:buNone/>
              <a:defRPr sz="1763"/>
            </a:lvl3pPr>
            <a:lvl4pPr marL="1343071" indent="0" algn="ctr">
              <a:buNone/>
              <a:defRPr sz="1567"/>
            </a:lvl4pPr>
            <a:lvl5pPr marL="1790761" indent="0" algn="ctr">
              <a:buNone/>
              <a:defRPr sz="1567"/>
            </a:lvl5pPr>
            <a:lvl6pPr marL="2238451" indent="0" algn="ctr">
              <a:buNone/>
              <a:defRPr sz="1567"/>
            </a:lvl6pPr>
            <a:lvl7pPr marL="2686141" indent="0" algn="ctr">
              <a:buNone/>
              <a:defRPr sz="1567"/>
            </a:lvl7pPr>
            <a:lvl8pPr marL="3133832" indent="0" algn="ctr">
              <a:buNone/>
              <a:defRPr sz="1567"/>
            </a:lvl8pPr>
            <a:lvl9pPr marL="3581522" indent="0" algn="ctr">
              <a:buNone/>
              <a:defRPr sz="15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7883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2076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7349" y="399609"/>
            <a:ext cx="1930598" cy="63607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553" y="399609"/>
            <a:ext cx="5679877" cy="63607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1686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0788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0" y="1871215"/>
            <a:ext cx="7722394" cy="3122162"/>
          </a:xfrm>
        </p:spPr>
        <p:txBody>
          <a:bodyPr anchor="b"/>
          <a:lstStyle>
            <a:lvl1pPr>
              <a:defRPr sz="5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90" y="5022914"/>
            <a:ext cx="7722394" cy="1641871"/>
          </a:xfrm>
        </p:spPr>
        <p:txBody>
          <a:bodyPr/>
          <a:lstStyle>
            <a:lvl1pPr marL="0" indent="0">
              <a:buNone/>
              <a:defRPr sz="2350">
                <a:solidFill>
                  <a:schemeClr val="tx1"/>
                </a:solidFill>
              </a:defRPr>
            </a:lvl1pPr>
            <a:lvl2pPr marL="44769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2pPr>
            <a:lvl3pPr marL="895380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34307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4pPr>
            <a:lvl5pPr marL="179076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5pPr>
            <a:lvl6pPr marL="223845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6pPr>
            <a:lvl7pPr marL="268614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7pPr>
            <a:lvl8pPr marL="313383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8pPr>
            <a:lvl9pPr marL="358152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839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553" y="1998045"/>
            <a:ext cx="3805238" cy="4762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709" y="1998045"/>
            <a:ext cx="3805238" cy="4762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239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399611"/>
            <a:ext cx="7722394" cy="14507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720" y="1839939"/>
            <a:ext cx="3787750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20" y="2741665"/>
            <a:ext cx="3787750" cy="4032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2710" y="1839939"/>
            <a:ext cx="3806404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2710" y="2741665"/>
            <a:ext cx="3806404" cy="4032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5268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712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7941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404" y="1080683"/>
            <a:ext cx="4532709" cy="5333912"/>
          </a:xfrm>
        </p:spPr>
        <p:txBody>
          <a:bodyPr/>
          <a:lstStyle>
            <a:lvl1pPr>
              <a:defRPr sz="3133"/>
            </a:lvl1pPr>
            <a:lvl2pPr>
              <a:defRPr sz="2742"/>
            </a:lvl2pPr>
            <a:lvl3pPr>
              <a:defRPr sz="2350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2118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6404" y="1080683"/>
            <a:ext cx="4532709" cy="5333912"/>
          </a:xfrm>
        </p:spPr>
        <p:txBody>
          <a:bodyPr anchor="t"/>
          <a:lstStyle>
            <a:lvl1pPr marL="0" indent="0">
              <a:buNone/>
              <a:defRPr sz="3133"/>
            </a:lvl1pPr>
            <a:lvl2pPr marL="447690" indent="0">
              <a:buNone/>
              <a:defRPr sz="2742"/>
            </a:lvl2pPr>
            <a:lvl3pPr marL="895380" indent="0">
              <a:buNone/>
              <a:defRPr sz="2350"/>
            </a:lvl3pPr>
            <a:lvl4pPr marL="1343071" indent="0">
              <a:buNone/>
              <a:defRPr sz="1958"/>
            </a:lvl4pPr>
            <a:lvl5pPr marL="1790761" indent="0">
              <a:buNone/>
              <a:defRPr sz="1958"/>
            </a:lvl5pPr>
            <a:lvl6pPr marL="2238451" indent="0">
              <a:buNone/>
              <a:defRPr sz="1958"/>
            </a:lvl6pPr>
            <a:lvl7pPr marL="2686141" indent="0">
              <a:buNone/>
              <a:defRPr sz="1958"/>
            </a:lvl7pPr>
            <a:lvl8pPr marL="3133832" indent="0">
              <a:buNone/>
              <a:defRPr sz="1958"/>
            </a:lvl8pPr>
            <a:lvl9pPr marL="3581522" indent="0">
              <a:buNone/>
              <a:defRPr sz="19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4441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5553" y="399611"/>
            <a:ext cx="7722394" cy="145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53" y="1998045"/>
            <a:ext cx="7722394" cy="476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553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1AFB-8D7B-45CA-BD9F-906C668B2117}" type="datetimeFigureOut">
              <a:rPr lang="en-PH" smtClean="0"/>
              <a:t>05/12/2024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5847" y="6956674"/>
            <a:ext cx="3021806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3409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08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5380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45" indent="-223845" algn="l" defTabSz="895380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35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22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91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201460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46229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90998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35767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80536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4769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9538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3pPr>
      <a:lvl4pPr marL="134307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179076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23845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68614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133832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581522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drive/folders/1hndkQi4QmpUY_uKLaLh987MFYsALIJNl?usp=shar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47625" y="5551225"/>
            <a:ext cx="7626740" cy="1244142"/>
          </a:xfrm>
          <a:prstGeom prst="rect">
            <a:avLst/>
          </a:pr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46571" y="-1688785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D133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5400000">
            <a:off x="3636566" y="6252644"/>
            <a:ext cx="455984" cy="530985"/>
          </a:xfrm>
          <a:custGeom>
            <a:avLst/>
            <a:gdLst/>
            <a:ahLst/>
            <a:cxnLst/>
            <a:rect l="l" t="t" r="r" b="b"/>
            <a:pathLst>
              <a:path w="455984" h="530985" extrusionOk="0">
                <a:moveTo>
                  <a:pt x="0" y="0"/>
                </a:moveTo>
                <a:lnTo>
                  <a:pt x="455984" y="0"/>
                </a:lnTo>
                <a:lnTo>
                  <a:pt x="455984" y="530986"/>
                </a:lnTo>
                <a:lnTo>
                  <a:pt x="0" y="5309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"/>
          <p:cNvGrpSpPr>
            <a:grpSpLocks noGrp="1" noUngrp="1" noRot="1" noMove="1" noResize="1"/>
          </p:cNvGrpSpPr>
          <p:nvPr/>
        </p:nvGrpSpPr>
        <p:grpSpPr>
          <a:xfrm rot="5400000">
            <a:off x="5988984" y="6405569"/>
            <a:ext cx="2251703" cy="4013026"/>
            <a:chOff x="0" y="-57150"/>
            <a:chExt cx="812800" cy="1448583"/>
          </a:xfrm>
        </p:grpSpPr>
        <p:sp>
          <p:nvSpPr>
            <p:cNvPr id="91" name="Google Shape;91;p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5" name="Google Shape;95;p1"/>
          <p:cNvSpPr txBox="1"/>
          <p:nvPr/>
        </p:nvSpPr>
        <p:spPr>
          <a:xfrm>
            <a:off x="5154426" y="7127908"/>
            <a:ext cx="1688783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97" name="Google Shape;97;p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Google Shape;87;p1">
            <a:extLst>
              <a:ext uri="{FF2B5EF4-FFF2-40B4-BE49-F238E27FC236}">
                <a16:creationId xmlns:a16="http://schemas.microsoft.com/office/drawing/2014/main" id="{92B8C6FA-0870-5C31-90FC-831D668C68D6}"/>
              </a:ext>
            </a:extLst>
          </p:cNvPr>
          <p:cNvSpPr/>
          <p:nvPr/>
        </p:nvSpPr>
        <p:spPr>
          <a:xfrm>
            <a:off x="332100" y="185980"/>
            <a:ext cx="8346175" cy="7100249"/>
          </a:xfrm>
          <a:custGeom>
            <a:avLst/>
            <a:gdLst/>
            <a:ahLst/>
            <a:cxnLst/>
            <a:rect l="l" t="t" r="r" b="b"/>
            <a:pathLst>
              <a:path w="3009375" h="2330844" extrusionOk="0">
                <a:moveTo>
                  <a:pt x="0" y="0"/>
                </a:moveTo>
                <a:lnTo>
                  <a:pt x="3009375" y="0"/>
                </a:lnTo>
                <a:lnTo>
                  <a:pt x="3009375" y="2330844"/>
                </a:lnTo>
                <a:lnTo>
                  <a:pt x="0" y="2330844"/>
                </a:lnTo>
                <a:close/>
              </a:path>
            </a:pathLst>
          </a:cu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89;p1">
            <a:extLst>
              <a:ext uri="{FF2B5EF4-FFF2-40B4-BE49-F238E27FC236}">
                <a16:creationId xmlns:a16="http://schemas.microsoft.com/office/drawing/2014/main" id="{7EF5C953-3EDF-9121-E185-482928B23085}"/>
              </a:ext>
            </a:extLst>
          </p:cNvPr>
          <p:cNvSpPr txBox="1"/>
          <p:nvPr/>
        </p:nvSpPr>
        <p:spPr>
          <a:xfrm>
            <a:off x="608789" y="2541289"/>
            <a:ext cx="7587300" cy="413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and install the fonts provided in this folder: </a:t>
            </a:r>
            <a:r>
              <a:rPr kumimoji="0" lang="en-US" sz="11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https://drive.google.com/drive/folders/1hndkQi4QmpUY_uKLaLh987MFYsALIJNl?usp=sharing</a:t>
            </a:r>
            <a:endParaRPr kumimoji="0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this file and open it in Microsoft PowerPoint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Replace the information such as your Name, Program, Study Title, Members of the Committee, Date, Time, and Venue. </a:t>
            </a: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 not change any font, size, or color. Do not add any logo.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If the presentation will be conducted online, include the meeting link (not the meeting ID and password)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Save this file as PDF and submit it via ODSS as an attachment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Final Examination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(thesis/dissertation presentation) and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Ph.D. by Research Seminar Presentation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" name="Google Shape;93;p1">
            <a:extLst>
              <a:ext uri="{FF2B5EF4-FFF2-40B4-BE49-F238E27FC236}">
                <a16:creationId xmlns:a16="http://schemas.microsoft.com/office/drawing/2014/main" id="{487B7124-AEBC-44D2-9FAF-6E72C59566FA}"/>
              </a:ext>
            </a:extLst>
          </p:cNvPr>
          <p:cNvSpPr txBox="1"/>
          <p:nvPr/>
        </p:nvSpPr>
        <p:spPr>
          <a:xfrm>
            <a:off x="1157579" y="340780"/>
            <a:ext cx="66861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Guidelines for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id-ID" sz="14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Seminar </a:t>
            </a:r>
            <a:endParaRPr lang="en-US" sz="2599" b="1" kern="0" dirty="0">
              <a:solidFill>
                <a:srgbClr val="8D1436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Presentation Announcement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5" name="Google Shape;94;p1">
            <a:extLst>
              <a:ext uri="{FF2B5EF4-FFF2-40B4-BE49-F238E27FC236}">
                <a16:creationId xmlns:a16="http://schemas.microsoft.com/office/drawing/2014/main" id="{D6FC40DC-133F-D85A-DE70-157C9BD510CC}"/>
              </a:ext>
            </a:extLst>
          </p:cNvPr>
          <p:cNvSpPr txBox="1"/>
          <p:nvPr/>
        </p:nvSpPr>
        <p:spPr>
          <a:xfrm>
            <a:off x="331975" y="1427537"/>
            <a:ext cx="83463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As per the GS Policies, Rules and Regulations Chapter 12, Section 10: “The student shall be given, by his/her Final Examination panel, an oral examination which will be opened to the public. The Graduate School shall publicize the schedule and place of the oral examination.”</a:t>
            </a:r>
            <a:endParaRPr kumimoji="0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27;p17">
            <a:extLst>
              <a:ext uri="{FF2B5EF4-FFF2-40B4-BE49-F238E27FC236}">
                <a16:creationId xmlns:a16="http://schemas.microsoft.com/office/drawing/2014/main" id="{070692A7-68CB-2A9A-96F2-A41003996A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2"/>
            <a:ext cx="8951844" cy="7505666"/>
          </a:xfrm>
          <a:custGeom>
            <a:avLst/>
            <a:gdLst/>
            <a:ahLst/>
            <a:cxnLst/>
            <a:rect l="l" t="t" r="r" b="b"/>
            <a:pathLst>
              <a:path w="3231946" h="2709333" extrusionOk="0">
                <a:moveTo>
                  <a:pt x="0" y="0"/>
                </a:moveTo>
                <a:lnTo>
                  <a:pt x="3231946" y="0"/>
                </a:lnTo>
                <a:lnTo>
                  <a:pt x="3231946" y="2709333"/>
                </a:lnTo>
                <a:lnTo>
                  <a:pt x="0" y="2709333"/>
                </a:lnTo>
                <a:close/>
              </a:path>
            </a:pathLst>
          </a:custGeom>
          <a:solidFill>
            <a:srgbClr val="000080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5;p2">
            <a:extLst>
              <a:ext uri="{FF2B5EF4-FFF2-40B4-BE49-F238E27FC236}">
                <a16:creationId xmlns:a16="http://schemas.microsoft.com/office/drawing/2014/main" id="{1F29F154-9D70-D824-7F84-A28E384343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</a:t>
            </a:r>
            <a:r>
              <a:rPr lang="id-ID" b="0" i="0" u="none" strike="noStrike" cap="none" dirty="0" err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Dissertation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Doctor of Philosophy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43" name="Google Shape;143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3"/>
          <p:cNvGrpSpPr>
            <a:grpSpLocks noGrp="1" noUngrp="1" noRot="1" noMove="1" noResize="1"/>
          </p:cNvGrpSpPr>
          <p:nvPr/>
        </p:nvGrpSpPr>
        <p:grpSpPr>
          <a:xfrm rot="5400000">
            <a:off x="5989778" y="6405569"/>
            <a:ext cx="2251703" cy="4013026"/>
            <a:chOff x="0" y="-57150"/>
            <a:chExt cx="812800" cy="1448583"/>
          </a:xfrm>
        </p:grpSpPr>
        <p:sp>
          <p:nvSpPr>
            <p:cNvPr id="145" name="Google Shape;145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3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148" name="Google Shape;148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" name="Google Shape;120;p2" descr="A logo with text on it&#10;&#10;Description automatically generated">
            <a:extLst>
              <a:ext uri="{FF2B5EF4-FFF2-40B4-BE49-F238E27FC236}">
                <a16:creationId xmlns:a16="http://schemas.microsoft.com/office/drawing/2014/main" id="{7E69B28B-ACC5-878A-8F1E-FA0060329520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6912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145;p17">
            <a:extLst>
              <a:ext uri="{FF2B5EF4-FFF2-40B4-BE49-F238E27FC236}">
                <a16:creationId xmlns:a16="http://schemas.microsoft.com/office/drawing/2014/main" id="{2B7E426A-5FF0-FB3B-F156-FB814D4E65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53480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16;p2">
            <a:extLst>
              <a:ext uri="{FF2B5EF4-FFF2-40B4-BE49-F238E27FC236}">
                <a16:creationId xmlns:a16="http://schemas.microsoft.com/office/drawing/2014/main" id="{F18EEF74-8B11-5FF0-8A94-7CA54ED2B7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" name="Google Shape;116;p2">
            <a:extLst>
              <a:ext uri="{FF2B5EF4-FFF2-40B4-BE49-F238E27FC236}">
                <a16:creationId xmlns:a16="http://schemas.microsoft.com/office/drawing/2014/main" id="{90B109BD-359E-D684-2AA6-7EE1EC8D231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" name="Google Shape;116;p2">
            <a:extLst>
              <a:ext uri="{FF2B5EF4-FFF2-40B4-BE49-F238E27FC236}">
                <a16:creationId xmlns:a16="http://schemas.microsoft.com/office/drawing/2014/main" id="{ECD0E3F8-A854-48A7-53DF-36A02AB745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Co-Chair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" name="Google Shape;116;p2">
            <a:extLst>
              <a:ext uri="{FF2B5EF4-FFF2-40B4-BE49-F238E27FC236}">
                <a16:creationId xmlns:a16="http://schemas.microsoft.com/office/drawing/2014/main" id="{828B834B-BA56-C94B-3FD9-BF07070A323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221409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3"/>
          <p:cNvGrpSpPr>
            <a:grpSpLocks noGrp="1" noUngrp="1" noRot="1" noMove="1" noResize="1"/>
          </p:cNvGrpSpPr>
          <p:nvPr/>
        </p:nvGrpSpPr>
        <p:grpSpPr>
          <a:xfrm rot="5400000">
            <a:off x="5989969" y="6405569"/>
            <a:ext cx="2251703" cy="4013026"/>
            <a:chOff x="0" y="-57150"/>
            <a:chExt cx="812800" cy="1448583"/>
          </a:xfrm>
        </p:grpSpPr>
        <p:sp>
          <p:nvSpPr>
            <p:cNvPr id="145" name="Google Shape;145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" name="Google Shape;145;p17">
            <a:extLst>
              <a:ext uri="{FF2B5EF4-FFF2-40B4-BE49-F238E27FC236}">
                <a16:creationId xmlns:a16="http://schemas.microsoft.com/office/drawing/2014/main" id="{3ACD46BE-B674-D04E-737F-2A7A9E8035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53480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oogle Shape;120;p2" descr="A logo with text on it">
            <a:extLst>
              <a:ext uri="{FF2B5EF4-FFF2-40B4-BE49-F238E27FC236}">
                <a16:creationId xmlns:a16="http://schemas.microsoft.com/office/drawing/2014/main" id="{CBE1770A-E876-1F0B-6F7C-3DD78DAAFDF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6912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127;p17">
            <a:extLst>
              <a:ext uri="{FF2B5EF4-FFF2-40B4-BE49-F238E27FC236}">
                <a16:creationId xmlns:a16="http://schemas.microsoft.com/office/drawing/2014/main" id="{8AA636F0-3352-268C-2FB5-193675BB210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2"/>
            <a:ext cx="8951844" cy="7505666"/>
          </a:xfrm>
          <a:custGeom>
            <a:avLst/>
            <a:gdLst/>
            <a:ahLst/>
            <a:cxnLst/>
            <a:rect l="l" t="t" r="r" b="b"/>
            <a:pathLst>
              <a:path w="3231946" h="2709333" extrusionOk="0">
                <a:moveTo>
                  <a:pt x="0" y="0"/>
                </a:moveTo>
                <a:lnTo>
                  <a:pt x="3231946" y="0"/>
                </a:lnTo>
                <a:lnTo>
                  <a:pt x="3231946" y="2709333"/>
                </a:lnTo>
                <a:lnTo>
                  <a:pt x="0" y="2709333"/>
                </a:lnTo>
                <a:close/>
              </a:path>
            </a:pathLst>
          </a:custGeom>
          <a:solidFill>
            <a:srgbClr val="000080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7" name="Google Shape;147;p3">
            <a:extLst>
              <a:ext uri="{FF2B5EF4-FFF2-40B4-BE49-F238E27FC236}">
                <a16:creationId xmlns:a16="http://schemas.microsoft.com/office/drawing/2014/main" id="{20FCAD70-348E-5C30-F42C-87AEF691C01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168" name="Google Shape;148;p3">
              <a:extLst>
                <a:ext uri="{FF2B5EF4-FFF2-40B4-BE49-F238E27FC236}">
                  <a16:creationId xmlns:a16="http://schemas.microsoft.com/office/drawing/2014/main" id="{E7140D26-98FD-C724-C264-22A754B4786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49;p3">
              <a:extLst>
                <a:ext uri="{FF2B5EF4-FFF2-40B4-BE49-F238E27FC236}">
                  <a16:creationId xmlns:a16="http://schemas.microsoft.com/office/drawing/2014/main" id="{C07EF5FC-50F0-495C-C55F-C8058CDFCF7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Google Shape;105;p2">
            <a:extLst>
              <a:ext uri="{FF2B5EF4-FFF2-40B4-BE49-F238E27FC236}">
                <a16:creationId xmlns:a16="http://schemas.microsoft.com/office/drawing/2014/main" id="{B71786F9-2EC1-C65B-6517-3B61FE1FB1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</a:t>
            </a:r>
            <a:r>
              <a:rPr lang="id-ID" b="0" i="0" u="none" strike="noStrike" cap="none" dirty="0" err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Dissertation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Doctor of Philosophy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3" name="Google Shape;116;p2">
            <a:extLst>
              <a:ext uri="{FF2B5EF4-FFF2-40B4-BE49-F238E27FC236}">
                <a16:creationId xmlns:a16="http://schemas.microsoft.com/office/drawing/2014/main" id="{BFEE63A3-0C6C-AEC0-75DE-C32AB019AF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" name="Google Shape;116;p2">
            <a:extLst>
              <a:ext uri="{FF2B5EF4-FFF2-40B4-BE49-F238E27FC236}">
                <a16:creationId xmlns:a16="http://schemas.microsoft.com/office/drawing/2014/main" id="{9F017622-F430-5F97-9C42-CBE3D5C2603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16;p2">
            <a:extLst>
              <a:ext uri="{FF2B5EF4-FFF2-40B4-BE49-F238E27FC236}">
                <a16:creationId xmlns:a16="http://schemas.microsoft.com/office/drawing/2014/main" id="{93EEDA90-EB3F-2312-1B82-727966D234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" name="Google Shape;116;p2">
            <a:extLst>
              <a:ext uri="{FF2B5EF4-FFF2-40B4-BE49-F238E27FC236}">
                <a16:creationId xmlns:a16="http://schemas.microsoft.com/office/drawing/2014/main" id="{9D987BC9-48A5-096D-E413-77737EE55C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303133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7;p17">
            <a:extLst>
              <a:ext uri="{FF2B5EF4-FFF2-40B4-BE49-F238E27FC236}">
                <a16:creationId xmlns:a16="http://schemas.microsoft.com/office/drawing/2014/main" id="{12AD225C-4F11-196A-D1BB-8FBF3465A0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2"/>
            <a:ext cx="8951844" cy="7505666"/>
          </a:xfrm>
          <a:custGeom>
            <a:avLst/>
            <a:gdLst/>
            <a:ahLst/>
            <a:cxnLst/>
            <a:rect l="l" t="t" r="r" b="b"/>
            <a:pathLst>
              <a:path w="3231946" h="2709333" extrusionOk="0">
                <a:moveTo>
                  <a:pt x="0" y="0"/>
                </a:moveTo>
                <a:lnTo>
                  <a:pt x="3231946" y="0"/>
                </a:lnTo>
                <a:lnTo>
                  <a:pt x="3231946" y="2709333"/>
                </a:lnTo>
                <a:lnTo>
                  <a:pt x="0" y="2709333"/>
                </a:lnTo>
                <a:close/>
              </a:path>
            </a:pathLst>
          </a:custGeom>
          <a:solidFill>
            <a:srgbClr val="000080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5;p2">
            <a:extLst>
              <a:ext uri="{FF2B5EF4-FFF2-40B4-BE49-F238E27FC236}">
                <a16:creationId xmlns:a16="http://schemas.microsoft.com/office/drawing/2014/main" id="{3BDD03B2-C531-7667-02B3-134C093DF7A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</a:t>
            </a:r>
            <a:r>
              <a:rPr lang="id-ID" b="0" i="0" u="none" strike="noStrike" cap="none" dirty="0" err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Dissertation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Doctor of Philosophy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143" name="Google Shape;143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3"/>
          <p:cNvGrpSpPr>
            <a:grpSpLocks noGrp="1" noUngrp="1" noRot="1" noMove="1" noResize="1"/>
          </p:cNvGrpSpPr>
          <p:nvPr/>
        </p:nvGrpSpPr>
        <p:grpSpPr>
          <a:xfrm rot="5400000">
            <a:off x="5988984" y="6405569"/>
            <a:ext cx="2251703" cy="4013026"/>
            <a:chOff x="0" y="-57150"/>
            <a:chExt cx="812800" cy="1448583"/>
          </a:xfrm>
        </p:grpSpPr>
        <p:sp>
          <p:nvSpPr>
            <p:cNvPr id="145" name="Google Shape;145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3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148" name="Google Shape;148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" name="Google Shape;145;p17">
            <a:extLst>
              <a:ext uri="{FF2B5EF4-FFF2-40B4-BE49-F238E27FC236}">
                <a16:creationId xmlns:a16="http://schemas.microsoft.com/office/drawing/2014/main" id="{C2F04A16-F5F0-0070-4C6C-9AFE5E486F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53480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120;p2" descr="A logo with text on it&#10;&#10;Description automatically generated">
            <a:extLst>
              <a:ext uri="{FF2B5EF4-FFF2-40B4-BE49-F238E27FC236}">
                <a16:creationId xmlns:a16="http://schemas.microsoft.com/office/drawing/2014/main" id="{6C6FFB82-1CF8-AF28-CAD0-745E299F43BD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6912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16;p2">
            <a:extLst>
              <a:ext uri="{FF2B5EF4-FFF2-40B4-BE49-F238E27FC236}">
                <a16:creationId xmlns:a16="http://schemas.microsoft.com/office/drawing/2014/main" id="{5BE7FE7B-5D0F-7CAC-0D9C-3B43AA87A1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Co-Chair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16;p2">
            <a:extLst>
              <a:ext uri="{FF2B5EF4-FFF2-40B4-BE49-F238E27FC236}">
                <a16:creationId xmlns:a16="http://schemas.microsoft.com/office/drawing/2014/main" id="{5648E505-7674-D13E-3175-680F1AEF9E7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" name="Google Shape;116;p2">
            <a:extLst>
              <a:ext uri="{FF2B5EF4-FFF2-40B4-BE49-F238E27FC236}">
                <a16:creationId xmlns:a16="http://schemas.microsoft.com/office/drawing/2014/main" id="{60D79403-3B11-72FE-DA6A-B110A1A26F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" name="Google Shape;116;p2">
            <a:extLst>
              <a:ext uri="{FF2B5EF4-FFF2-40B4-BE49-F238E27FC236}">
                <a16:creationId xmlns:a16="http://schemas.microsoft.com/office/drawing/2014/main" id="{B8D0AE4A-893F-9E31-0069-F286ADB386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" name="Google Shape;116;p2">
            <a:extLst>
              <a:ext uri="{FF2B5EF4-FFF2-40B4-BE49-F238E27FC236}">
                <a16:creationId xmlns:a16="http://schemas.microsoft.com/office/drawing/2014/main" id="{0385FEB2-7BCD-9B85-C06B-90149E7560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7731" y="5401847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7;p17">
            <a:extLst>
              <a:ext uri="{FF2B5EF4-FFF2-40B4-BE49-F238E27FC236}">
                <a16:creationId xmlns:a16="http://schemas.microsoft.com/office/drawing/2014/main" id="{AA4BB460-5CA7-B8C0-5A51-FE3BE29F9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2"/>
            <a:ext cx="8951844" cy="7505666"/>
          </a:xfrm>
          <a:custGeom>
            <a:avLst/>
            <a:gdLst/>
            <a:ahLst/>
            <a:cxnLst/>
            <a:rect l="l" t="t" r="r" b="b"/>
            <a:pathLst>
              <a:path w="3231946" h="2709333" extrusionOk="0">
                <a:moveTo>
                  <a:pt x="0" y="0"/>
                </a:moveTo>
                <a:lnTo>
                  <a:pt x="3231946" y="0"/>
                </a:lnTo>
                <a:lnTo>
                  <a:pt x="3231946" y="2709333"/>
                </a:lnTo>
                <a:lnTo>
                  <a:pt x="0" y="2709333"/>
                </a:lnTo>
                <a:close/>
              </a:path>
            </a:pathLst>
          </a:custGeom>
          <a:solidFill>
            <a:srgbClr val="000080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3"/>
          <p:cNvGrpSpPr>
            <a:grpSpLocks noGrp="1" noUngrp="1" noRot="1" noMove="1" noResize="1"/>
          </p:cNvGrpSpPr>
          <p:nvPr/>
        </p:nvGrpSpPr>
        <p:grpSpPr>
          <a:xfrm rot="5400000">
            <a:off x="5988984" y="6405569"/>
            <a:ext cx="2251703" cy="4013026"/>
            <a:chOff x="0" y="-57150"/>
            <a:chExt cx="812800" cy="1448583"/>
          </a:xfrm>
        </p:grpSpPr>
        <p:sp>
          <p:nvSpPr>
            <p:cNvPr id="145" name="Google Shape;145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3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148" name="Google Shape;148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" name="Google Shape;145;p17">
            <a:extLst>
              <a:ext uri="{FF2B5EF4-FFF2-40B4-BE49-F238E27FC236}">
                <a16:creationId xmlns:a16="http://schemas.microsoft.com/office/drawing/2014/main" id="{9A267037-5B90-68A8-6562-94F93F29A5F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53480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20;p2" descr="A logo with text on it&#10;&#10;Description automatically generated">
            <a:extLst>
              <a:ext uri="{FF2B5EF4-FFF2-40B4-BE49-F238E27FC236}">
                <a16:creationId xmlns:a16="http://schemas.microsoft.com/office/drawing/2014/main" id="{78CE3E00-3377-B520-C096-9AEB34FD639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6912" y="104639"/>
            <a:ext cx="3405141" cy="8279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5;p2">
            <a:extLst>
              <a:ext uri="{FF2B5EF4-FFF2-40B4-BE49-F238E27FC236}">
                <a16:creationId xmlns:a16="http://schemas.microsoft.com/office/drawing/2014/main" id="{CBC47C57-61E8-2EC0-AE41-5925D214714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658" y="1866473"/>
            <a:ext cx="7796583" cy="494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STUDENT </a:t>
            </a:r>
            <a:r>
              <a:rPr lang="id-ID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FULL 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US" b="1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  <a:p>
            <a:pPr algn="ctr">
              <a:buClr>
                <a:srgbClr val="000000"/>
              </a:buClr>
              <a:buSzPts val="1800"/>
            </a:pP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defense of her/his </a:t>
            </a:r>
            <a:r>
              <a:rPr lang="id-ID" b="0" i="0" u="none" strike="noStrike" cap="none" dirty="0" err="1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Dissertation</a:t>
            </a:r>
            <a:r>
              <a:rPr lang="en-US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entitled</a:t>
            </a:r>
          </a:p>
          <a:p>
            <a:pPr algn="ctr">
              <a:buClr>
                <a:srgbClr val="000000"/>
              </a:buClr>
              <a:buSzPts val="1800"/>
            </a:pPr>
            <a:endParaRPr lang="en-US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US" b="1" i="0" u="none" strike="noStrike" cap="none" dirty="0">
                <a:solidFill>
                  <a:srgbClr val="000000"/>
                </a:solidFill>
                <a:latin typeface="Optima LT Std" panose="020B0502050508020304" pitchFamily="34" charset="0"/>
                <a:ea typeface="Belleza"/>
                <a:cs typeface="Belleza"/>
                <a:sym typeface="Belleza"/>
              </a:rPr>
              <a:t>Title of Thesis 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Lorem ipsum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dolor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sit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amet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consectetur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adipiscing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elit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sed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do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eiusmod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tempor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incididunt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labore et dolore magna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aliqua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. Ut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enim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ad minim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veniam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,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quis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nostrud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exercitation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ullamco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laboris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nisi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ut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aliquip</a:t>
            </a:r>
            <a:r>
              <a:rPr lang="en-GB" b="1" i="0" dirty="0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 ex </a:t>
            </a:r>
            <a:r>
              <a:rPr lang="en-GB" b="1" i="0" dirty="0" err="1">
                <a:solidFill>
                  <a:srgbClr val="000000"/>
                </a:solidFill>
                <a:effectLst/>
                <a:latin typeface="Optima LT Std" panose="020B0502050508020304" pitchFamily="34" charset="0"/>
              </a:rPr>
              <a:t>ea</a:t>
            </a:r>
            <a:endParaRPr lang="en-GB" b="1" i="0" dirty="0">
              <a:solidFill>
                <a:srgbClr val="000000"/>
              </a:solidFill>
              <a:effectLst/>
              <a:latin typeface="Optima LT Std" panose="020B0502050508020304" pitchFamily="34" charset="0"/>
            </a:endParaRPr>
          </a:p>
          <a:p>
            <a:pPr algn="ctr">
              <a:buClr>
                <a:srgbClr val="000000"/>
              </a:buClr>
              <a:buSzPts val="1800"/>
            </a:pPr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for the degree of Doctor of Philosophy in Program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Date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Month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id-ID" sz="1700" dirty="0" err="1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Year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| </a:t>
            </a:r>
            <a:r>
              <a:rPr lang="id-ID" sz="1700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00</a:t>
            </a:r>
            <a:r>
              <a:rPr lang="id-ID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:00 AM – 00:00 PM</a:t>
            </a:r>
            <a:r>
              <a:rPr lang="en-US" sz="1700" b="0" i="0" u="none" strike="noStrike" cap="none" dirty="0">
                <a:solidFill>
                  <a:srgbClr val="000000"/>
                </a:solidFill>
                <a:latin typeface="Avenir" panose="020B0503020203020204" pitchFamily="34" charset="0"/>
                <a:ea typeface="Avenir"/>
                <a:cs typeface="Avenir"/>
                <a:sym typeface="Avenir"/>
              </a:rPr>
              <a:t> | Venue (or link if online)</a:t>
            </a:r>
            <a:endParaRPr lang="en-US" sz="1700" b="1" i="0" u="none" strike="noStrike" cap="none" dirty="0">
              <a:solidFill>
                <a:srgbClr val="000000"/>
              </a:solidFill>
              <a:latin typeface="Avenir" panose="020B0503020203020204" pitchFamily="34" charset="0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algn="ctr"/>
            <a:endParaRPr lang="en-US" sz="16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algn="ctr"/>
            <a:endParaRPr lang="en-US" sz="1600" dirty="0">
              <a:solidFill>
                <a:srgbClr val="000000"/>
              </a:solidFill>
              <a:latin typeface="Avenir"/>
              <a:ea typeface="Belleza"/>
              <a:cs typeface="Belleza"/>
              <a:sym typeface="Avenir"/>
            </a:endParaRPr>
          </a:p>
          <a:p>
            <a:pPr algn="ctr">
              <a:lnSpc>
                <a:spcPct val="200000"/>
              </a:lnSpc>
              <a:buClr>
                <a:srgbClr val="000000"/>
              </a:buClr>
              <a:buSzPts val="1800"/>
            </a:pPr>
            <a:endParaRPr lang="en-US" sz="1600" b="1" dirty="0">
              <a:solidFill>
                <a:srgbClr val="000000"/>
              </a:solidFill>
              <a:latin typeface="Optima" panose="02000503060000020004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Optima" panose="02000503060000020004" pitchFamily="2" charset="0"/>
              <a:ea typeface="Belleza"/>
              <a:cs typeface="Belleza"/>
              <a:sym typeface="Belleza"/>
            </a:endParaRPr>
          </a:p>
        </p:txBody>
      </p:sp>
      <p:sp>
        <p:nvSpPr>
          <p:cNvPr id="4" name="Google Shape;116;p2">
            <a:extLst>
              <a:ext uri="{FF2B5EF4-FFF2-40B4-BE49-F238E27FC236}">
                <a16:creationId xmlns:a16="http://schemas.microsoft.com/office/drawing/2014/main" id="{D2F32FC0-0C20-CDFC-C7B0-91E90420BA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231" y="5887622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" name="Google Shape;116;p2">
            <a:extLst>
              <a:ext uri="{FF2B5EF4-FFF2-40B4-BE49-F238E27FC236}">
                <a16:creationId xmlns:a16="http://schemas.microsoft.com/office/drawing/2014/main" id="{0F0BBB65-1369-4986-EABF-0DCF6CC33A9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9875" y="5889190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" name="Google Shape;116;p2">
            <a:extLst>
              <a:ext uri="{FF2B5EF4-FFF2-40B4-BE49-F238E27FC236}">
                <a16:creationId xmlns:a16="http://schemas.microsoft.com/office/drawing/2014/main" id="{E80FF3E4-3C80-EA7E-B34F-9CE96CFDEF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215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" name="Google Shape;116;p2">
            <a:extLst>
              <a:ext uri="{FF2B5EF4-FFF2-40B4-BE49-F238E27FC236}">
                <a16:creationId xmlns:a16="http://schemas.microsoft.com/office/drawing/2014/main" id="{E9B6FFE0-48D4-E01F-D1BF-E8C243D2D3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910" y="6615706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" name="Google Shape;116;p2">
            <a:extLst>
              <a:ext uri="{FF2B5EF4-FFF2-40B4-BE49-F238E27FC236}">
                <a16:creationId xmlns:a16="http://schemas.microsoft.com/office/drawing/2014/main" id="{0C8520DC-B6BA-FC63-44AC-123923E6BE7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87731" y="5401847"/>
            <a:ext cx="42052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6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NAME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d-ID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Chair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Guidance Committee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707030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173</TotalTime>
  <Words>613</Words>
  <Application>Microsoft Office PowerPoint</Application>
  <PresentationFormat>Custom</PresentationFormat>
  <Paragraphs>101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Avenir</vt:lpstr>
      <vt:lpstr>Calibri</vt:lpstr>
      <vt:lpstr>Calibri Light</vt:lpstr>
      <vt:lpstr>Optima</vt:lpstr>
      <vt:lpstr>Optima LT Std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FSCC Terminal 3</dc:creator>
  <cp:lastModifiedBy>Jerry Jr Rivera</cp:lastModifiedBy>
  <cp:revision>17</cp:revision>
  <dcterms:created xsi:type="dcterms:W3CDTF">2023-10-18T05:29:29Z</dcterms:created>
  <dcterms:modified xsi:type="dcterms:W3CDTF">2024-12-05T06:11:15Z</dcterms:modified>
</cp:coreProperties>
</file>